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7" r:id="rId4"/>
    <p:sldMasterId id="2147483769" r:id="rId5"/>
  </p:sldMasterIdLst>
  <p:notesMasterIdLst>
    <p:notesMasterId r:id="rId14"/>
  </p:notesMasterIdLst>
  <p:handoutMasterIdLst>
    <p:handoutMasterId r:id="rId15"/>
  </p:handoutMasterIdLst>
  <p:sldIdLst>
    <p:sldId id="275" r:id="rId6"/>
    <p:sldId id="289" r:id="rId7"/>
    <p:sldId id="283" r:id="rId8"/>
    <p:sldId id="290" r:id="rId9"/>
    <p:sldId id="291" r:id="rId10"/>
    <p:sldId id="292" r:id="rId11"/>
    <p:sldId id="282" r:id="rId12"/>
    <p:sldId id="278"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9"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418B"/>
    <a:srgbClr val="FF3300"/>
    <a:srgbClr val="FFFFFF"/>
    <a:srgbClr val="73B6AF"/>
    <a:srgbClr val="EEF3FC"/>
    <a:srgbClr val="2C539D"/>
    <a:srgbClr val="68B1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řední styl 1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Světlý styl 3 – zvýraznění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3" autoAdjust="0"/>
    <p:restoredTop sz="75133" autoAdjust="0"/>
  </p:normalViewPr>
  <p:slideViewPr>
    <p:cSldViewPr>
      <p:cViewPr varScale="1">
        <p:scale>
          <a:sx n="67" d="100"/>
          <a:sy n="67" d="100"/>
        </p:scale>
        <p:origin x="1168" y="52"/>
      </p:cViewPr>
      <p:guideLst>
        <p:guide orient="horz" pos="849"/>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1" d="100"/>
          <a:sy n="51" d="100"/>
        </p:scale>
        <p:origin x="2692" y="5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074530-62B5-4946-899E-989C8C21C67A}" type="datetimeFigureOut">
              <a:rPr lang="cs-CZ" smtClean="0"/>
              <a:t>22.06.2023</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dirty="0"/>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010A0F-8974-4FBE-83E2-D671DC57D6DC}" type="slidenum">
              <a:rPr lang="cs-CZ" smtClean="0"/>
              <a:t>‹#›</a:t>
            </a:fld>
            <a:endParaRPr lang="cs-CZ"/>
          </a:p>
        </p:txBody>
      </p:sp>
    </p:spTree>
    <p:extLst>
      <p:ext uri="{BB962C8B-B14F-4D97-AF65-F5344CB8AC3E}">
        <p14:creationId xmlns:p14="http://schemas.microsoft.com/office/powerpoint/2010/main" val="2479523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310C1676-75CC-47DF-B6F8-7B04CEB5C258}" type="datetimeFigureOut">
              <a:rPr lang="cs-CZ"/>
              <a:pPr>
                <a:defRPr/>
              </a:pPr>
              <a:t>22.06.2023</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2264F2C3-F260-4FCF-8ABC-65A4DB4F2F1F}" type="slidenum">
              <a:rPr lang="cs-CZ"/>
              <a:pPr>
                <a:defRPr/>
              </a:pPr>
              <a:t>‹#›</a:t>
            </a:fld>
            <a:endParaRPr lang="cs-CZ"/>
          </a:p>
        </p:txBody>
      </p:sp>
    </p:spTree>
    <p:extLst>
      <p:ext uri="{BB962C8B-B14F-4D97-AF65-F5344CB8AC3E}">
        <p14:creationId xmlns:p14="http://schemas.microsoft.com/office/powerpoint/2010/main" val="19761376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was prepared by People in Need (PIN) to help you with presenting IndiKit to your colleagues</a:t>
            </a:r>
            <a:r>
              <a:rPr lang="en-US" baseline="0" dirty="0"/>
              <a:t> and partner organizations. Below each slide, you will find suggestions on what can you say about the given slide. </a:t>
            </a:r>
          </a:p>
          <a:p>
            <a:endParaRPr lang="en-US" i="0" dirty="0"/>
          </a:p>
          <a:p>
            <a:r>
              <a:rPr lang="en-US" i="0" dirty="0"/>
              <a:t>Introduce yourself and the presentation: </a:t>
            </a:r>
            <a:r>
              <a:rPr lang="en-US" i="1" dirty="0"/>
              <a:t>“In this brief presentation I would like to introduce you to an M</a:t>
            </a:r>
            <a:r>
              <a:rPr lang="en-US" i="1" baseline="0" dirty="0"/>
              <a:t>&amp;E tool called IndiKit </a:t>
            </a:r>
            <a:r>
              <a:rPr lang="en-US" i="1" baseline="0" dirty="0">
                <a:sym typeface="Wingdings" panose="05000000000000000000" pitchFamily="2" charset="2"/>
              </a:rPr>
              <a:t>and explain how it can help you with your work.”</a:t>
            </a:r>
            <a:endParaRPr lang="en-US" i="1" dirty="0"/>
          </a:p>
        </p:txBody>
      </p:sp>
      <p:sp>
        <p:nvSpPr>
          <p:cNvPr id="4" name="Slide Number Placeholder 3"/>
          <p:cNvSpPr>
            <a:spLocks noGrp="1"/>
          </p:cNvSpPr>
          <p:nvPr>
            <p:ph type="sldNum" sz="quarter" idx="5"/>
          </p:nvPr>
        </p:nvSpPr>
        <p:spPr/>
        <p:txBody>
          <a:bodyPr/>
          <a:lstStyle/>
          <a:p>
            <a:pPr>
              <a:defRPr/>
            </a:pPr>
            <a:fld id="{2264F2C3-F260-4FCF-8ABC-65A4DB4F2F1F}" type="slidenum">
              <a:rPr lang="cs-CZ" smtClean="0"/>
              <a:pPr>
                <a:defRPr/>
              </a:pPr>
              <a:t>1</a:t>
            </a:fld>
            <a:endParaRPr lang="cs-CZ"/>
          </a:p>
        </p:txBody>
      </p:sp>
    </p:spTree>
    <p:extLst>
      <p:ext uri="{BB962C8B-B14F-4D97-AF65-F5344CB8AC3E}">
        <p14:creationId xmlns:p14="http://schemas.microsoft.com/office/powerpoint/2010/main" val="3944115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i="1" dirty="0"/>
              <a:t>“IndiKit provides practical, easy-to-understand </a:t>
            </a:r>
            <a:r>
              <a:rPr lang="en-US" b="1" i="1" dirty="0"/>
              <a:t>guidance</a:t>
            </a:r>
            <a:r>
              <a:rPr lang="en-US" i="1" dirty="0"/>
              <a:t> on the use of the</a:t>
            </a:r>
            <a:r>
              <a:rPr lang="en-US" i="1" baseline="0" dirty="0"/>
              <a:t> most commonly used </a:t>
            </a:r>
            <a:r>
              <a:rPr lang="en-US" i="1" u="sng" dirty="0"/>
              <a:t>project-level</a:t>
            </a:r>
            <a:r>
              <a:rPr lang="en-US" i="1" dirty="0"/>
              <a:t> </a:t>
            </a:r>
            <a:r>
              <a:rPr lang="en-US" i="1" baseline="0" dirty="0"/>
              <a:t>indicators across over </a:t>
            </a:r>
            <a:r>
              <a:rPr lang="en-US" b="1" i="1" baseline="0" dirty="0"/>
              <a:t>24 topics</a:t>
            </a:r>
            <a:r>
              <a:rPr lang="en-US" i="1" baseline="0" dirty="0"/>
              <a:t>, such as XXXX </a:t>
            </a:r>
            <a:r>
              <a:rPr lang="en-US" i="0" baseline="0" dirty="0"/>
              <a:t>[provide examples relevant to what people are interested in]. </a:t>
            </a:r>
            <a:r>
              <a:rPr lang="en-US" i="1" baseline="0" dirty="0"/>
              <a:t>It is the most comprehensive online indicator guidance.”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i="1"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i="1" baseline="0" dirty="0"/>
              <a:t>“The website provides guidance on more than </a:t>
            </a:r>
            <a:r>
              <a:rPr lang="en-US" b="1" i="1" baseline="0" dirty="0"/>
              <a:t>500 most commonly used indicators</a:t>
            </a:r>
            <a:r>
              <a:rPr lang="en-US" i="1" baseline="0" dirty="0"/>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i="1"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1" baseline="0" dirty="0"/>
              <a:t>“The guidance is </a:t>
            </a:r>
            <a:r>
              <a:rPr lang="en-US" b="1" i="1" baseline="0" dirty="0"/>
              <a:t>based on the existing standards </a:t>
            </a:r>
            <a:r>
              <a:rPr lang="en-US" b="0" i="1" baseline="0" dirty="0"/>
              <a:t>and guidance provided by the Sphere Standards, various UN agencies, and donors”.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i="1"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i="1" baseline="0" dirty="0"/>
              <a:t>“IndiKit’s main aim is to 1) save aid workers’ </a:t>
            </a:r>
            <a:r>
              <a:rPr lang="en-US" b="1" i="1" baseline="0" dirty="0"/>
              <a:t>time</a:t>
            </a:r>
            <a:r>
              <a:rPr lang="en-US" b="0" i="1" baseline="0" dirty="0"/>
              <a:t> and 2) help them improve the </a:t>
            </a:r>
            <a:r>
              <a:rPr lang="en-US" b="1" i="1" baseline="0" dirty="0"/>
              <a:t>quality</a:t>
            </a:r>
            <a:r>
              <a:rPr lang="en-US" b="0" i="1" baseline="0" dirty="0"/>
              <a:t> of their M&amp;E.”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i="1" baseline="0" dirty="0"/>
          </a:p>
          <a:p>
            <a:r>
              <a:rPr lang="en-US" b="0" i="1" baseline="0" dirty="0"/>
              <a:t>“The website is visited annually by </a:t>
            </a:r>
            <a:r>
              <a:rPr lang="en-US" b="1" i="1" baseline="0" dirty="0"/>
              <a:t>over 60,000 people </a:t>
            </a:r>
            <a:r>
              <a:rPr lang="en-US" b="0" i="1" baseline="0" dirty="0"/>
              <a:t>- from the donor countries (e.g. USA and the UK) but especially from the regions affected by humanitarian crises or high levels of poverty, such as Eastern Africa and the Middle East.”</a:t>
            </a:r>
          </a:p>
          <a:p>
            <a:endParaRPr lang="en-US" b="0" i="1" baseline="0" dirty="0"/>
          </a:p>
          <a:p>
            <a:r>
              <a:rPr lang="en-US" b="0" i="1" baseline="0" dirty="0"/>
              <a:t>“IndiKit was developed in 2016 by the Czech humanitarian organization </a:t>
            </a:r>
            <a:r>
              <a:rPr lang="en-US" b="1" i="1" baseline="0" dirty="0"/>
              <a:t>People in Need</a:t>
            </a:r>
            <a:r>
              <a:rPr lang="en-US" b="0" i="1" baseline="0" dirty="0"/>
              <a:t>.” </a:t>
            </a:r>
          </a:p>
          <a:p>
            <a:endParaRPr lang="en-US" b="0" i="1" baseline="0" dirty="0"/>
          </a:p>
          <a:p>
            <a:r>
              <a:rPr lang="en-US" b="0" i="1" baseline="0" dirty="0"/>
              <a:t>“It is available in </a:t>
            </a:r>
            <a:r>
              <a:rPr lang="en-US" b="1" i="1" baseline="0" dirty="0"/>
              <a:t>English, Portuguese, </a:t>
            </a:r>
            <a:r>
              <a:rPr lang="en-US" b="0" i="1" baseline="0" dirty="0"/>
              <a:t>and thanks to the support of the organization </a:t>
            </a:r>
            <a:r>
              <a:rPr lang="en-US" sz="1200" b="0" i="1" kern="1200" dirty="0">
                <a:solidFill>
                  <a:schemeClr val="tx1"/>
                </a:solidFill>
                <a:effectLst/>
                <a:latin typeface="+mn-lt"/>
                <a:ea typeface="+mn-ea"/>
                <a:cs typeface="+mn-cs"/>
              </a:rPr>
              <a:t>Ayuda en Acción also in </a:t>
            </a:r>
            <a:r>
              <a:rPr lang="en-US" sz="1200" b="1" i="1" kern="1200" dirty="0">
                <a:solidFill>
                  <a:schemeClr val="tx1"/>
                </a:solidFill>
                <a:effectLst/>
                <a:latin typeface="+mn-lt"/>
                <a:ea typeface="+mn-ea"/>
                <a:cs typeface="+mn-cs"/>
              </a:rPr>
              <a:t>Spanish</a:t>
            </a:r>
            <a:r>
              <a:rPr lang="en-US" sz="1200" b="0" i="1" kern="1200" dirty="0">
                <a:solidFill>
                  <a:schemeClr val="tx1"/>
                </a:solidFill>
                <a:effectLst/>
                <a:latin typeface="+mn-lt"/>
                <a:ea typeface="+mn-ea"/>
                <a:cs typeface="+mn-cs"/>
              </a:rPr>
              <a:t>. The French version will be available in the year 2024.”</a:t>
            </a:r>
          </a:p>
        </p:txBody>
      </p:sp>
      <p:sp>
        <p:nvSpPr>
          <p:cNvPr id="4" name="Slide Number Placeholder 3"/>
          <p:cNvSpPr>
            <a:spLocks noGrp="1"/>
          </p:cNvSpPr>
          <p:nvPr>
            <p:ph type="sldNum" sz="quarter" idx="5"/>
          </p:nvPr>
        </p:nvSpPr>
        <p:spPr/>
        <p:txBody>
          <a:bodyPr/>
          <a:lstStyle/>
          <a:p>
            <a:pPr>
              <a:defRPr/>
            </a:pPr>
            <a:fld id="{2264F2C3-F260-4FCF-8ABC-65A4DB4F2F1F}" type="slidenum">
              <a:rPr lang="cs-CZ" smtClean="0"/>
              <a:pPr>
                <a:defRPr/>
              </a:pPr>
              <a:t>2</a:t>
            </a:fld>
            <a:endParaRPr lang="cs-CZ"/>
          </a:p>
        </p:txBody>
      </p:sp>
    </p:spTree>
    <p:extLst>
      <p:ext uri="{BB962C8B-B14F-4D97-AF65-F5344CB8AC3E}">
        <p14:creationId xmlns:p14="http://schemas.microsoft.com/office/powerpoint/2010/main" val="3225444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i="1" noProof="0" dirty="0"/>
              <a:t>“</a:t>
            </a:r>
            <a:r>
              <a:rPr lang="cs-CZ" i="1" noProof="0" dirty="0"/>
              <a:t>Let</a:t>
            </a:r>
            <a:r>
              <a:rPr lang="en-US" i="1" noProof="0" dirty="0"/>
              <a:t>’s now have a look</a:t>
            </a:r>
            <a:r>
              <a:rPr lang="en-US" i="1" baseline="0" noProof="0" dirty="0"/>
              <a:t> at who can benefit the most from the support that IndiKit offers.”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i="1" baseline="0" noProof="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i="1" baseline="0" noProof="0" dirty="0"/>
              <a:t>“IndiKit is most useful for:</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i="1" baseline="0" noProof="0" dirty="0"/>
              <a:t>     - people who </a:t>
            </a:r>
            <a:r>
              <a:rPr lang="en-US" b="1" i="1" baseline="0" noProof="0" dirty="0"/>
              <a:t>write proposals</a:t>
            </a:r>
            <a:r>
              <a:rPr lang="en-US" i="1" baseline="0" noProof="0" dirty="0"/>
              <a:t>, as they can easily find there indicators that they can use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i="1" baseline="0" noProof="0" dirty="0"/>
              <a:t>     - people who </a:t>
            </a:r>
            <a:r>
              <a:rPr lang="en-US" b="1" i="1" baseline="0" noProof="0" dirty="0"/>
              <a:t>design MEAL frameworks</a:t>
            </a:r>
            <a:r>
              <a:rPr lang="en-US" i="1" baseline="0" noProof="0" dirty="0"/>
              <a:t>, as IndiKit offers not only indicators but also guidance on how to use them</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i="1" baseline="0" noProof="0" dirty="0"/>
              <a:t>     - people who </a:t>
            </a:r>
            <a:r>
              <a:rPr lang="en-US" b="1" i="1" baseline="0" noProof="0" dirty="0"/>
              <a:t>prepare surveys </a:t>
            </a:r>
            <a:r>
              <a:rPr lang="en-US" i="1" baseline="0" noProof="0" dirty="0"/>
              <a:t>and analyse their data, as for each indicator, IndiKit tells you how to collect the data (often it even provides specific survey questions) and how to analyse them</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i="1" baseline="0" noProof="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i="1" baseline="0" noProof="0" dirty="0"/>
              <a:t>IndiKit can also be helpful when you </a:t>
            </a:r>
            <a:r>
              <a:rPr lang="en-US" b="1" i="1" baseline="0" noProof="0" dirty="0"/>
              <a:t>work on increasing the MEAL capacities </a:t>
            </a:r>
            <a:r>
              <a:rPr lang="en-US" i="1" baseline="0" noProof="0" dirty="0"/>
              <a:t>of your colleagues or partner organizations, as it provides lots of practical guidance.”</a:t>
            </a:r>
            <a:endParaRPr lang="en-GB" i="1" noProof="0" dirty="0"/>
          </a:p>
        </p:txBody>
      </p:sp>
      <p:sp>
        <p:nvSpPr>
          <p:cNvPr id="4" name="Slide Number Placeholder 3"/>
          <p:cNvSpPr>
            <a:spLocks noGrp="1"/>
          </p:cNvSpPr>
          <p:nvPr>
            <p:ph type="sldNum" sz="quarter" idx="5"/>
          </p:nvPr>
        </p:nvSpPr>
        <p:spPr/>
        <p:txBody>
          <a:bodyPr/>
          <a:lstStyle/>
          <a:p>
            <a:pPr>
              <a:defRPr/>
            </a:pPr>
            <a:fld id="{2264F2C3-F260-4FCF-8ABC-65A4DB4F2F1F}" type="slidenum">
              <a:rPr lang="cs-CZ" smtClean="0"/>
              <a:pPr>
                <a:defRPr/>
              </a:pPr>
              <a:t>3</a:t>
            </a:fld>
            <a:endParaRPr lang="cs-CZ"/>
          </a:p>
        </p:txBody>
      </p:sp>
    </p:spTree>
    <p:extLst>
      <p:ext uri="{BB962C8B-B14F-4D97-AF65-F5344CB8AC3E}">
        <p14:creationId xmlns:p14="http://schemas.microsoft.com/office/powerpoint/2010/main" val="2797215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“Let’s now have a look at what exactly IndiKit offers:</a:t>
            </a:r>
          </a:p>
          <a:p>
            <a:r>
              <a:rPr lang="en-GB" i="1" dirty="0"/>
              <a:t>    - first of all, it provides the </a:t>
            </a:r>
            <a:r>
              <a:rPr lang="en-GB" b="1" i="1" dirty="0"/>
              <a:t>definitions</a:t>
            </a:r>
            <a:r>
              <a:rPr lang="en-GB" i="1" dirty="0"/>
              <a:t> of over 500 most commonly used indicators</a:t>
            </a:r>
          </a:p>
          <a:p>
            <a:r>
              <a:rPr lang="en-GB" i="1" dirty="0"/>
              <a:t>    - for each indicator, it gives you </a:t>
            </a:r>
            <a:r>
              <a:rPr lang="en-GB" b="1" i="1" dirty="0"/>
              <a:t>guidance</a:t>
            </a:r>
            <a:r>
              <a:rPr lang="en-GB" i="1" dirty="0"/>
              <a:t> on how to collect, analyse, and disaggregate the required data</a:t>
            </a:r>
          </a:p>
          <a:p>
            <a:r>
              <a:rPr lang="en-GB" i="1" dirty="0"/>
              <a:t>    - it gives very practical </a:t>
            </a:r>
            <a:r>
              <a:rPr lang="en-GB" b="1" i="1" dirty="0"/>
              <a:t>tips</a:t>
            </a:r>
            <a:r>
              <a:rPr lang="en-GB" i="1" dirty="0"/>
              <a:t> on what to be careful about when collecting or analysing the data – many of the tips are based on actual field experience</a:t>
            </a:r>
          </a:p>
          <a:p>
            <a:r>
              <a:rPr lang="en-GB" i="1" dirty="0"/>
              <a:t>    - it provides links to </a:t>
            </a:r>
            <a:r>
              <a:rPr lang="en-GB" b="1" i="1" dirty="0"/>
              <a:t>additional guidance </a:t>
            </a:r>
            <a:r>
              <a:rPr lang="en-GB" i="1" dirty="0"/>
              <a:t>in case you needed it</a:t>
            </a:r>
          </a:p>
          <a:p>
            <a:r>
              <a:rPr lang="en-GB" i="1" dirty="0"/>
              <a:t>    - it offers </a:t>
            </a:r>
            <a:r>
              <a:rPr lang="en-GB" b="1" i="1" dirty="0"/>
              <a:t>short guides </a:t>
            </a:r>
            <a:r>
              <a:rPr lang="en-GB" i="1" dirty="0"/>
              <a:t>and checklists on the main aspects of MEAL, such as on preparing surveys, doing individual interviews, describing survey methodology, disaggregating data, etc.</a:t>
            </a:r>
          </a:p>
          <a:p>
            <a:r>
              <a:rPr lang="en-GB" i="1" dirty="0"/>
              <a:t>    - and it also has a </a:t>
            </a:r>
            <a:r>
              <a:rPr lang="en-GB" b="1" i="1" dirty="0"/>
              <a:t>sample size calculator </a:t>
            </a:r>
            <a:r>
              <a:rPr lang="en-GB" i="1" dirty="0"/>
              <a:t>that can help you when doing quantitative surveys”</a:t>
            </a:r>
          </a:p>
          <a:p>
            <a:endParaRPr lang="en-GB" i="1" dirty="0"/>
          </a:p>
          <a:p>
            <a:r>
              <a:rPr lang="en-GB" i="1" dirty="0"/>
              <a:t>“IndiKit also offers organizations the possibility to </a:t>
            </a:r>
            <a:r>
              <a:rPr lang="en-GB" b="1" i="1" dirty="0"/>
              <a:t>have their own copy of the website </a:t>
            </a:r>
            <a:r>
              <a:rPr lang="en-GB" i="1" dirty="0"/>
              <a:t>with its own administration system that allows them to adjust the website’s content to the work they are doing.” </a:t>
            </a:r>
            <a:r>
              <a:rPr lang="en-GB" i="0" dirty="0"/>
              <a:t>[more info about this option is available here: https://www.indikit.net/news/6-do-you-want-your-own-version-of-indikit]</a:t>
            </a:r>
            <a:endParaRPr lang="en-GB" i="1" dirty="0"/>
          </a:p>
        </p:txBody>
      </p:sp>
      <p:sp>
        <p:nvSpPr>
          <p:cNvPr id="4" name="Slide Number Placeholder 3"/>
          <p:cNvSpPr>
            <a:spLocks noGrp="1"/>
          </p:cNvSpPr>
          <p:nvPr>
            <p:ph type="sldNum" sz="quarter" idx="5"/>
          </p:nvPr>
        </p:nvSpPr>
        <p:spPr/>
        <p:txBody>
          <a:bodyPr/>
          <a:lstStyle/>
          <a:p>
            <a:pPr>
              <a:defRPr/>
            </a:pPr>
            <a:fld id="{2264F2C3-F260-4FCF-8ABC-65A4DB4F2F1F}" type="slidenum">
              <a:rPr lang="cs-CZ" smtClean="0"/>
              <a:pPr>
                <a:defRPr/>
              </a:pPr>
              <a:t>4</a:t>
            </a:fld>
            <a:endParaRPr lang="cs-CZ"/>
          </a:p>
        </p:txBody>
      </p:sp>
    </p:spTree>
    <p:extLst>
      <p:ext uri="{BB962C8B-B14F-4D97-AF65-F5344CB8AC3E}">
        <p14:creationId xmlns:p14="http://schemas.microsoft.com/office/powerpoint/2010/main" val="3737537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“Before I walk you through the actual website, I would like to answer some of the questions that people frequently ask about IndiKit.”</a:t>
            </a:r>
          </a:p>
          <a:p>
            <a:endParaRPr lang="en-GB"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t>How is IndiKit different from other indicator toolkits?</a:t>
            </a:r>
          </a:p>
          <a:p>
            <a:r>
              <a:rPr lang="en-GB" i="1" dirty="0"/>
              <a:t>“The main advantage of IndiKit is how practical it is – it covers only the most commonly used indicators and for each indicator it offers useful guidance that was developed based on official guidance and field experience. This makes it the most comprehensive indicator guidance that you can find online. You’ll also see that navigating the website is very easy, as from the beginning it was designed to be a very user-friendly website.”</a:t>
            </a:r>
          </a:p>
          <a:p>
            <a:endParaRPr lang="en-GB"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t>Does IndiKit include donors’ indicators? </a:t>
            </a:r>
          </a:p>
          <a:p>
            <a:r>
              <a:rPr lang="en-GB" i="1" dirty="0"/>
              <a:t>“IndiKit focuses on providing guidance on a limited selection of the most commonly used indicators, including some of those that are used by the main donors. However, it doesn’t list all the indicators that are used by the donors. This is because many of the donor indicators don’t require a guidance on their use (as they’re very simple). The second reason is that donors often use slightly different indicators, even when they concern the same topic, and including all their indicators would result it the website becoming not </a:t>
            </a:r>
            <a:r>
              <a:rPr lang="cs-CZ" i="1" dirty="0"/>
              <a:t>very </a:t>
            </a:r>
            <a:r>
              <a:rPr lang="en-GB" i="1" dirty="0"/>
              <a:t>user-friendly.”</a:t>
            </a:r>
          </a:p>
          <a:p>
            <a:endParaRPr lang="en-GB"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t>How does IndiKit relate to the common humanitarian standards?</a:t>
            </a:r>
          </a:p>
          <a:p>
            <a:r>
              <a:rPr lang="en-US" i="1" dirty="0"/>
              <a:t>“</a:t>
            </a:r>
            <a:r>
              <a:rPr lang="en-GB" i="1" dirty="0"/>
              <a:t>The guidance presented on IndiKit is based on the existing standards and recommendations provided by the Sphere standards, UN agencies, Global Clusters, and other actors.”</a:t>
            </a:r>
          </a:p>
          <a:p>
            <a:endParaRPr lang="en-GB"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t>How was the guidance developed?</a:t>
            </a:r>
          </a:p>
          <a:p>
            <a:r>
              <a:rPr lang="en-GB" i="1" dirty="0"/>
              <a:t>“The website is being gradually developed since year 2016 by the staff of People in Need (PIN) and the collaborating external specialists (many of them do it voluntarily). First, PIN looks at what do organizations usually want to achieve when working on the given topic. Then they identify which indicators are already used to measure such achievements. If there aren’t many indicators available, PIN proposes new indicators, in collaboration with relevant experts. The next step is to develop the indicator guidance – whenever possible, already existing guidance and standards are used. If they are not available, then new guidance is developed and its quality is reviewed by relevant specialists.”</a:t>
            </a:r>
          </a:p>
        </p:txBody>
      </p:sp>
      <p:sp>
        <p:nvSpPr>
          <p:cNvPr id="4" name="Slide Number Placeholder 3"/>
          <p:cNvSpPr>
            <a:spLocks noGrp="1"/>
          </p:cNvSpPr>
          <p:nvPr>
            <p:ph type="sldNum" sz="quarter" idx="5"/>
          </p:nvPr>
        </p:nvSpPr>
        <p:spPr/>
        <p:txBody>
          <a:bodyPr/>
          <a:lstStyle/>
          <a:p>
            <a:pPr>
              <a:defRPr/>
            </a:pPr>
            <a:fld id="{2264F2C3-F260-4FCF-8ABC-65A4DB4F2F1F}" type="slidenum">
              <a:rPr lang="cs-CZ" smtClean="0"/>
              <a:pPr>
                <a:defRPr/>
              </a:pPr>
              <a:t>5</a:t>
            </a:fld>
            <a:endParaRPr lang="cs-CZ"/>
          </a:p>
        </p:txBody>
      </p:sp>
    </p:spTree>
    <p:extLst>
      <p:ext uri="{BB962C8B-B14F-4D97-AF65-F5344CB8AC3E}">
        <p14:creationId xmlns:p14="http://schemas.microsoft.com/office/powerpoint/2010/main" val="2329824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“IndiKit is a resource that many people like and find useful and so they sometimes ask how can they support IndiKit. There are two main ways how you can support the website:</a:t>
            </a:r>
          </a:p>
          <a:p>
            <a:r>
              <a:rPr lang="en-GB" i="1" dirty="0"/>
              <a:t>    1) first, whenever you have some ideas on how some of the indicator guidance could be improved you can fill out the feedback form that is at the bottom of each site with the indicator guidance – this way, IndiKit is being improved based on the experience and expertise of its users</a:t>
            </a:r>
          </a:p>
          <a:p>
            <a:r>
              <a:rPr lang="en-GB" i="1" dirty="0"/>
              <a:t>    2) you can also promote IndiKit among other practitioners – you can send an email (a template of the text is available in the upper menu, under RESOURCES) or you can promote it on social media, such as LinkedIn, Twitter, or Facebook – you can use some of the banners that are available under RESOURCES”</a:t>
            </a:r>
          </a:p>
        </p:txBody>
      </p:sp>
      <p:sp>
        <p:nvSpPr>
          <p:cNvPr id="4" name="Slide Number Placeholder 3"/>
          <p:cNvSpPr>
            <a:spLocks noGrp="1"/>
          </p:cNvSpPr>
          <p:nvPr>
            <p:ph type="sldNum" sz="quarter" idx="5"/>
          </p:nvPr>
        </p:nvSpPr>
        <p:spPr/>
        <p:txBody>
          <a:bodyPr/>
          <a:lstStyle/>
          <a:p>
            <a:pPr>
              <a:defRPr/>
            </a:pPr>
            <a:fld id="{2264F2C3-F260-4FCF-8ABC-65A4DB4F2F1F}" type="slidenum">
              <a:rPr lang="cs-CZ" smtClean="0"/>
              <a:pPr>
                <a:defRPr/>
              </a:pPr>
              <a:t>6</a:t>
            </a:fld>
            <a:endParaRPr lang="cs-CZ"/>
          </a:p>
        </p:txBody>
      </p:sp>
    </p:spTree>
    <p:extLst>
      <p:ext uri="{BB962C8B-B14F-4D97-AF65-F5344CB8AC3E}">
        <p14:creationId xmlns:p14="http://schemas.microsoft.com/office/powerpoint/2010/main" val="1391196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“Now let me walk you through the website so that you can see what IndiKit offers to you.”</a:t>
            </a:r>
          </a:p>
          <a:p>
            <a:endParaRPr lang="en-US" dirty="0"/>
          </a:p>
          <a:p>
            <a:r>
              <a:rPr lang="en-US" dirty="0"/>
              <a:t>Go</a:t>
            </a:r>
            <a:r>
              <a:rPr lang="en-US" baseline="0" dirty="0"/>
              <a:t> to www.indikit.net and share your screen so that others can see the website. </a:t>
            </a:r>
          </a:p>
          <a:p>
            <a:endParaRPr lang="en-US" baseline="0" dirty="0"/>
          </a:p>
          <a:p>
            <a:r>
              <a:rPr lang="en-US" baseline="0" dirty="0"/>
              <a:t>Once you get to the homepage, show and explain briefly the following:</a:t>
            </a:r>
          </a:p>
          <a:p>
            <a:endParaRPr lang="en-US" baseline="0" dirty="0"/>
          </a:p>
          <a:p>
            <a:pPr marL="0" indent="0">
              <a:buNone/>
            </a:pPr>
            <a:r>
              <a:rPr lang="en-US" baseline="0" dirty="0"/>
              <a:t>1) Two layers of the homepage – one with sectoral, second with crosscutting indicators.</a:t>
            </a:r>
          </a:p>
          <a:p>
            <a:pPr marL="0" indent="0">
              <a:buNone/>
            </a:pPr>
            <a:endParaRPr lang="en-US"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2) In the upper right side of the website, people can switch the website to another language. </a:t>
            </a:r>
          </a:p>
          <a:p>
            <a:pPr marL="0" indent="0">
              <a:buNone/>
            </a:pPr>
            <a:endParaRPr lang="en-US" baseline="0" dirty="0"/>
          </a:p>
          <a:p>
            <a:r>
              <a:rPr lang="en-US" baseline="0" dirty="0"/>
              <a:t>3) In the Sectoral section, you can click on “Nutrition” and then </a:t>
            </a:r>
            <a:r>
              <a:rPr lang="en-US" b="0" baseline="0" dirty="0"/>
              <a:t>on indicator “</a:t>
            </a:r>
            <a:r>
              <a:rPr lang="en-US" sz="1200" b="0" i="0" kern="1200" dirty="0">
                <a:solidFill>
                  <a:schemeClr val="tx1"/>
                </a:solidFill>
                <a:effectLst/>
                <a:latin typeface="+mn-lt"/>
                <a:ea typeface="+mn-ea"/>
                <a:cs typeface="+mn-cs"/>
              </a:rPr>
              <a:t>Exclusive Breastfeeding Under Six Months” (note: you can choose any other indicator) and explain that </a:t>
            </a:r>
            <a:r>
              <a:rPr lang="en-US" b="0" baseline="0" dirty="0"/>
              <a:t>for each indicator people can find:</a:t>
            </a:r>
          </a:p>
          <a:p>
            <a:pPr marL="0" indent="0">
              <a:buNone/>
            </a:pPr>
            <a:r>
              <a:rPr lang="en-US" baseline="0" dirty="0"/>
              <a:t>	- the first key information is the </a:t>
            </a:r>
            <a:r>
              <a:rPr lang="en-US" b="1" baseline="0" dirty="0"/>
              <a:t>indicator’s</a:t>
            </a:r>
            <a:r>
              <a:rPr lang="en-US" baseline="0" dirty="0"/>
              <a:t> </a:t>
            </a:r>
            <a:r>
              <a:rPr lang="en-US" b="1" baseline="0" dirty="0"/>
              <a:t>wording </a:t>
            </a:r>
            <a:r>
              <a:rPr lang="en-US" baseline="0" dirty="0"/>
              <a:t>in several languages</a:t>
            </a:r>
          </a:p>
          <a:p>
            <a:pPr marL="0" indent="0">
              <a:buNone/>
            </a:pPr>
            <a:r>
              <a:rPr lang="en-US" baseline="0" dirty="0"/>
              <a:t>	- what is the </a:t>
            </a:r>
            <a:r>
              <a:rPr lang="en-US" b="1" baseline="0" dirty="0"/>
              <a:t>purpose</a:t>
            </a:r>
            <a:r>
              <a:rPr lang="en-US" baseline="0" dirty="0"/>
              <a:t> of the indicator – what is it good for</a:t>
            </a:r>
          </a:p>
          <a:p>
            <a:pPr marL="0" indent="0">
              <a:buNone/>
            </a:pPr>
            <a:r>
              <a:rPr lang="en-US" baseline="0" dirty="0"/>
              <a:t>	- </a:t>
            </a:r>
            <a:r>
              <a:rPr lang="en-US" b="1" baseline="0" dirty="0"/>
              <a:t>guidance</a:t>
            </a:r>
            <a:r>
              <a:rPr lang="en-US" baseline="0" dirty="0"/>
              <a:t> on how to collect and analyse the data required for the indicator (sometimes including specific survey questions)</a:t>
            </a:r>
          </a:p>
          <a:p>
            <a:pPr marL="0" indent="0">
              <a:buNone/>
            </a:pPr>
            <a:r>
              <a:rPr lang="en-US" baseline="0" dirty="0"/>
              <a:t>                        - suggestions on how the data should be </a:t>
            </a:r>
            <a:r>
              <a:rPr lang="en-US" b="1" baseline="0" dirty="0"/>
              <a:t>disaggregated</a:t>
            </a:r>
            <a:r>
              <a:rPr lang="en-US" baseline="0" dirty="0"/>
              <a:t> </a:t>
            </a:r>
          </a:p>
          <a:p>
            <a:pPr marL="0" indent="0">
              <a:buNone/>
            </a:pPr>
            <a:r>
              <a:rPr lang="en-US" baseline="0" dirty="0"/>
              <a:t>	- </a:t>
            </a:r>
            <a:r>
              <a:rPr lang="en-US" b="1" baseline="0" dirty="0"/>
              <a:t>practical tips </a:t>
            </a:r>
            <a:r>
              <a:rPr lang="en-US" baseline="0" dirty="0"/>
              <a:t>on what to be careful </a:t>
            </a:r>
            <a:r>
              <a:rPr lang="en-US" b="0" baseline="0" dirty="0"/>
              <a:t>about and what to </a:t>
            </a:r>
            <a:r>
              <a:rPr lang="en-US" baseline="0" dirty="0"/>
              <a:t>ensure when using the indicator </a:t>
            </a:r>
          </a:p>
          <a:p>
            <a:pPr marL="0" indent="0">
              <a:buNone/>
            </a:pPr>
            <a:r>
              <a:rPr lang="en-US" baseline="0" dirty="0"/>
              <a:t>	- additional </a:t>
            </a:r>
            <a:r>
              <a:rPr lang="en-US" b="1" baseline="0" dirty="0"/>
              <a:t>resources</a:t>
            </a:r>
            <a:r>
              <a:rPr lang="en-US" baseline="0" dirty="0"/>
              <a:t> on using the indicator</a:t>
            </a:r>
          </a:p>
          <a:p>
            <a:pPr marL="0" indent="0">
              <a:buNone/>
            </a:pPr>
            <a:r>
              <a:rPr lang="en-US" baseline="0" dirty="0"/>
              <a:t>	- if people have ideas on what could be improved or is missing, they can </a:t>
            </a:r>
            <a:r>
              <a:rPr lang="en-US" b="1" baseline="0" dirty="0"/>
              <a:t>propose</a:t>
            </a:r>
            <a:r>
              <a:rPr lang="en-US" baseline="0" dirty="0"/>
              <a:t> </a:t>
            </a:r>
            <a:r>
              <a:rPr lang="en-US" b="1" baseline="0" dirty="0"/>
              <a:t>changes</a:t>
            </a:r>
            <a:r>
              <a:rPr lang="en-US" baseline="0" dirty="0"/>
              <a:t> by using the form at the bottom of the site</a:t>
            </a:r>
          </a:p>
          <a:p>
            <a:pPr marL="0" indent="0">
              <a:buNone/>
            </a:pPr>
            <a:endParaRPr lang="en-US" dirty="0"/>
          </a:p>
          <a:p>
            <a:pPr marL="0" indent="0">
              <a:buNone/>
            </a:pPr>
            <a:r>
              <a:rPr lang="en-US" dirty="0"/>
              <a:t>4) Then, in the upper menu, click on</a:t>
            </a:r>
            <a:r>
              <a:rPr lang="en-US" baseline="0" dirty="0"/>
              <a:t> “</a:t>
            </a:r>
            <a:r>
              <a:rPr lang="en-US" b="1" baseline="0" dirty="0"/>
              <a:t>RESOURCES</a:t>
            </a:r>
            <a:r>
              <a:rPr lang="en-US" baseline="0" dirty="0"/>
              <a:t>” and explain that at this site people can find materials for promoting IndiKit (these slides, banners for social media, email template, etc.), sample size calculator, brief M&amp;E guides and checklists, links to additional resources. Then, click on “</a:t>
            </a:r>
            <a:r>
              <a:rPr lang="en-US" b="1" baseline="0" dirty="0"/>
              <a:t>LINKS</a:t>
            </a:r>
            <a:r>
              <a:rPr lang="en-US" baseline="0" dirty="0"/>
              <a:t>” (also in the upper menu) and explain that people can find here links to additional indicators used by various donors, institutions, etc. </a:t>
            </a:r>
          </a:p>
          <a:p>
            <a:pPr marL="0" indent="0">
              <a:buNone/>
            </a:pPr>
            <a:endParaRPr lang="en-US" baseline="0" dirty="0"/>
          </a:p>
          <a:p>
            <a:pPr marL="0" indent="0">
              <a:buNone/>
            </a:pPr>
            <a:r>
              <a:rPr lang="en-US" baseline="0" dirty="0"/>
              <a:t>5) On the right side of the screen, you should see a link </a:t>
            </a:r>
            <a:r>
              <a:rPr lang="en-US" b="1" baseline="0" dirty="0"/>
              <a:t>YOUR INDIKIT </a:t>
            </a:r>
            <a:r>
              <a:rPr lang="en-US" baseline="0" dirty="0"/>
              <a:t>(or “</a:t>
            </a:r>
            <a:r>
              <a:rPr lang="en-US" sz="1200" b="0" i="0" kern="1200" dirty="0">
                <a:solidFill>
                  <a:schemeClr val="tx1"/>
                </a:solidFill>
                <a:effectLst/>
                <a:latin typeface="+mn-lt"/>
                <a:ea typeface="+mn-ea"/>
                <a:cs typeface="+mn-cs"/>
              </a:rPr>
              <a:t>Do you want your own version of IndiKit?”). Show it to people, click on it, and say that this site explains how can organizations have their own version of IndiKit that is fully adjusted to their needs. </a:t>
            </a:r>
          </a:p>
          <a:p>
            <a:pPr marL="0" indent="0">
              <a:buNone/>
            </a:pPr>
            <a:endParaRPr lang="en-US" sz="1200" b="0" i="0" kern="1200" baseline="0" dirty="0">
              <a:solidFill>
                <a:schemeClr val="tx1"/>
              </a:solidFill>
              <a:effectLst/>
              <a:latin typeface="+mn-lt"/>
              <a:ea typeface="+mn-ea"/>
              <a:cs typeface="+mn-cs"/>
            </a:endParaRPr>
          </a:p>
          <a:p>
            <a:pPr marL="0" indent="0">
              <a:buNone/>
            </a:pPr>
            <a:r>
              <a:rPr lang="en-US" baseline="0" dirty="0"/>
              <a:t>You can conclude it by saying: </a:t>
            </a:r>
            <a:r>
              <a:rPr lang="en-US" b="1" i="1" baseline="0" dirty="0"/>
              <a:t>“You can see that with 2-3 clicks you can get most of the information you need – it is very easy.”</a:t>
            </a:r>
            <a:endParaRPr lang="en-US" b="1" i="1" dirty="0"/>
          </a:p>
        </p:txBody>
      </p:sp>
      <p:sp>
        <p:nvSpPr>
          <p:cNvPr id="4" name="Slide Number Placeholder 3"/>
          <p:cNvSpPr>
            <a:spLocks noGrp="1"/>
          </p:cNvSpPr>
          <p:nvPr>
            <p:ph type="sldNum" sz="quarter" idx="5"/>
          </p:nvPr>
        </p:nvSpPr>
        <p:spPr/>
        <p:txBody>
          <a:bodyPr/>
          <a:lstStyle/>
          <a:p>
            <a:pPr>
              <a:defRPr/>
            </a:pPr>
            <a:fld id="{2264F2C3-F260-4FCF-8ABC-65A4DB4F2F1F}" type="slidenum">
              <a:rPr lang="cs-CZ" smtClean="0"/>
              <a:pPr>
                <a:defRPr/>
              </a:pPr>
              <a:t>7</a:t>
            </a:fld>
            <a:endParaRPr lang="cs-CZ"/>
          </a:p>
        </p:txBody>
      </p:sp>
    </p:spTree>
    <p:extLst>
      <p:ext uri="{BB962C8B-B14F-4D97-AF65-F5344CB8AC3E}">
        <p14:creationId xmlns:p14="http://schemas.microsoft.com/office/powerpoint/2010/main" val="2738480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people for questions and comments. </a:t>
            </a:r>
          </a:p>
          <a:p>
            <a:endParaRPr lang="en-GB" dirty="0"/>
          </a:p>
          <a:p>
            <a:r>
              <a:rPr lang="en-GB" dirty="0"/>
              <a:t>At the end, encourage them to use and promote IndiKit. Tell them that if they need more information about IndiKit, they can contact IndiKit Manager. </a:t>
            </a:r>
          </a:p>
        </p:txBody>
      </p:sp>
      <p:sp>
        <p:nvSpPr>
          <p:cNvPr id="4" name="Slide Number Placeholder 3"/>
          <p:cNvSpPr>
            <a:spLocks noGrp="1"/>
          </p:cNvSpPr>
          <p:nvPr>
            <p:ph type="sldNum" sz="quarter" idx="5"/>
          </p:nvPr>
        </p:nvSpPr>
        <p:spPr/>
        <p:txBody>
          <a:bodyPr/>
          <a:lstStyle/>
          <a:p>
            <a:pPr>
              <a:defRPr/>
            </a:pPr>
            <a:fld id="{2264F2C3-F260-4FCF-8ABC-65A4DB4F2F1F}" type="slidenum">
              <a:rPr lang="cs-CZ" smtClean="0"/>
              <a:pPr>
                <a:defRPr/>
              </a:pPr>
              <a:t>8</a:t>
            </a:fld>
            <a:endParaRPr lang="cs-CZ"/>
          </a:p>
        </p:txBody>
      </p:sp>
    </p:spTree>
    <p:extLst>
      <p:ext uri="{BB962C8B-B14F-4D97-AF65-F5344CB8AC3E}">
        <p14:creationId xmlns:p14="http://schemas.microsoft.com/office/powerpoint/2010/main" val="3346683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solidFill>
          <a:schemeClr val="tx2"/>
        </a:solidFill>
        <a:effectLst/>
      </p:bgPr>
    </p:bg>
    <p:spTree>
      <p:nvGrpSpPr>
        <p:cNvPr id="1" name=""/>
        <p:cNvGrpSpPr/>
        <p:nvPr/>
      </p:nvGrpSpPr>
      <p:grpSpPr>
        <a:xfrm>
          <a:off x="0" y="0"/>
          <a:ext cx="0" cy="0"/>
          <a:chOff x="0" y="0"/>
          <a:chExt cx="0" cy="0"/>
        </a:xfrm>
      </p:grpSpPr>
      <p:sp>
        <p:nvSpPr>
          <p:cNvPr id="7" name="Zástupný symbol obrázku 8">
            <a:extLst>
              <a:ext uri="{FF2B5EF4-FFF2-40B4-BE49-F238E27FC236}">
                <a16:creationId xmlns:a16="http://schemas.microsoft.com/office/drawing/2014/main" id="{F78CCC94-8FFE-71AB-D69B-D562C8A46800}"/>
              </a:ext>
            </a:extLst>
          </p:cNvPr>
          <p:cNvSpPr>
            <a:spLocks noGrp="1"/>
          </p:cNvSpPr>
          <p:nvPr>
            <p:ph type="pic" sz="quarter" idx="10" hasCustomPrompt="1"/>
          </p:nvPr>
        </p:nvSpPr>
        <p:spPr>
          <a:xfrm>
            <a:off x="2483768" y="-1940644"/>
            <a:ext cx="4572000" cy="5143500"/>
          </a:xfrm>
          <a:prstGeom prst="rect">
            <a:avLst/>
          </a:prstGeom>
        </p:spPr>
        <p:txBody>
          <a:bodyPr/>
          <a:lstStyle>
            <a:lvl1pPr marL="0" indent="0" algn="ctr">
              <a:buFontTx/>
              <a:buNone/>
              <a:defRPr>
                <a:solidFill>
                  <a:schemeClr val="bg1"/>
                </a:solidFill>
              </a:defRPr>
            </a:lvl1pPr>
          </a:lstStyle>
          <a:p>
            <a:r>
              <a:rPr lang="cs-CZ" dirty="0"/>
              <a:t>Insert a </a:t>
            </a:r>
            <a:r>
              <a:rPr lang="cs-CZ" dirty="0" err="1"/>
              <a:t>photo</a:t>
            </a:r>
            <a:r>
              <a:rPr lang="cs-CZ" dirty="0"/>
              <a:t> </a:t>
            </a:r>
            <a:r>
              <a:rPr lang="cs-CZ" dirty="0" err="1"/>
              <a:t>here</a:t>
            </a:r>
            <a:endParaRPr lang="cs-CZ" dirty="0"/>
          </a:p>
        </p:txBody>
      </p:sp>
      <p:pic>
        <p:nvPicPr>
          <p:cNvPr id="8" name="Grafický objekt 7">
            <a:extLst>
              <a:ext uri="{FF2B5EF4-FFF2-40B4-BE49-F238E27FC236}">
                <a16:creationId xmlns:a16="http://schemas.microsoft.com/office/drawing/2014/main" id="{51EF8D15-0631-1130-F51F-666FCB99F1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49316" y="4443958"/>
            <a:ext cx="739344" cy="388727"/>
          </a:xfrm>
          <a:prstGeom prst="rect">
            <a:avLst/>
          </a:prstGeom>
        </p:spPr>
      </p:pic>
      <p:sp>
        <p:nvSpPr>
          <p:cNvPr id="11" name="Zástupný nadpis 1">
            <a:extLst>
              <a:ext uri="{FF2B5EF4-FFF2-40B4-BE49-F238E27FC236}">
                <a16:creationId xmlns:a16="http://schemas.microsoft.com/office/drawing/2014/main" id="{CB3F60C6-5C58-2C89-E4F4-1B9D5E338A8A}"/>
              </a:ext>
            </a:extLst>
          </p:cNvPr>
          <p:cNvSpPr>
            <a:spLocks noGrp="1"/>
          </p:cNvSpPr>
          <p:nvPr>
            <p:ph type="title" hasCustomPrompt="1"/>
          </p:nvPr>
        </p:nvSpPr>
        <p:spPr>
          <a:xfrm>
            <a:off x="5003800" y="274638"/>
            <a:ext cx="3511550" cy="712936"/>
          </a:xfrm>
          <a:prstGeom prst="rect">
            <a:avLst/>
          </a:prstGeom>
        </p:spPr>
        <p:txBody>
          <a:bodyPr vert="horz" lIns="0" tIns="0" rIns="0" bIns="0" rtlCol="0" anchor="t" anchorCtr="0">
            <a:noAutofit/>
          </a:bodyPr>
          <a:lstStyle>
            <a:lvl1pPr>
              <a:defRPr>
                <a:solidFill>
                  <a:schemeClr val="bg1"/>
                </a:solidFill>
              </a:defRPr>
            </a:lvl1pPr>
          </a:lstStyle>
          <a:p>
            <a:r>
              <a:rPr lang="en-US" dirty="0"/>
              <a:t>Main title of the </a:t>
            </a:r>
            <a:r>
              <a:rPr lang="en-US" dirty="0" err="1"/>
              <a:t>presentatio</a:t>
            </a:r>
            <a:r>
              <a:rPr lang="cs-CZ" dirty="0"/>
              <a:t>n</a:t>
            </a:r>
            <a:r>
              <a:rPr lang="en-US" dirty="0"/>
              <a:t>
</a:t>
            </a:r>
            <a:endParaRPr lang="cs-CZ" dirty="0"/>
          </a:p>
        </p:txBody>
      </p:sp>
      <p:sp>
        <p:nvSpPr>
          <p:cNvPr id="12" name="Podnadpis 2">
            <a:extLst>
              <a:ext uri="{FF2B5EF4-FFF2-40B4-BE49-F238E27FC236}">
                <a16:creationId xmlns:a16="http://schemas.microsoft.com/office/drawing/2014/main" id="{816000BA-B16D-1E0E-140A-017DF885395D}"/>
              </a:ext>
            </a:extLst>
          </p:cNvPr>
          <p:cNvSpPr>
            <a:spLocks noGrp="1"/>
          </p:cNvSpPr>
          <p:nvPr>
            <p:ph type="subTitle" idx="1" hasCustomPrompt="1"/>
          </p:nvPr>
        </p:nvSpPr>
        <p:spPr>
          <a:xfrm>
            <a:off x="5007314" y="1347788"/>
            <a:ext cx="3511550" cy="2232248"/>
          </a:xfrm>
          <a:prstGeom prst="rect">
            <a:avLst/>
          </a:prstGeom>
        </p:spPr>
        <p:txBody>
          <a:bodyPr lIns="0" tIns="0" rIns="0" bIns="0" anchor="t" anchorCtr="0">
            <a:noAutofit/>
          </a:bodyPr>
          <a:lstStyle>
            <a:lvl1pPr marL="0" indent="0" algn="l">
              <a:lnSpc>
                <a:spcPts val="2100"/>
              </a:lnSpc>
              <a:spcBef>
                <a:spcPts val="750"/>
              </a:spcBef>
              <a:spcAft>
                <a:spcPts val="0"/>
              </a:spcAft>
              <a:buNone/>
              <a:defRPr sz="1900" b="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Short description of the presentation. Insert a photo on the left.</a:t>
            </a:r>
            <a:endParaRPr lang="cs-CZ" dirty="0"/>
          </a:p>
        </p:txBody>
      </p:sp>
    </p:spTree>
    <p:extLst>
      <p:ext uri="{BB962C8B-B14F-4D97-AF65-F5344CB8AC3E}">
        <p14:creationId xmlns:p14="http://schemas.microsoft.com/office/powerpoint/2010/main" val="2683602311"/>
      </p:ext>
    </p:extLst>
  </p:cSld>
  <p:clrMapOvr>
    <a:masterClrMapping/>
  </p:clrMapOvr>
  <p:extLst>
    <p:ext uri="{DCECCB84-F9BA-43D5-87BE-67443E8EF086}">
      <p15:sldGuideLst xmlns:p15="http://schemas.microsoft.com/office/powerpoint/2012/main">
        <p15:guide id="2" orient="horz" pos="2917" userDrawn="1">
          <p15:clr>
            <a:srgbClr val="FBAE40"/>
          </p15:clr>
        </p15:guide>
        <p15:guide id="3" pos="2880" userDrawn="1">
          <p15:clr>
            <a:srgbClr val="FBAE40"/>
          </p15:clr>
        </p15:guide>
        <p15:guide id="4" pos="3152" userDrawn="1">
          <p15:clr>
            <a:srgbClr val="FBAE40"/>
          </p15:clr>
        </p15:guide>
        <p15:guide id="5" pos="5371" userDrawn="1">
          <p15:clr>
            <a:srgbClr val="FBAE40"/>
          </p15:clr>
        </p15:guide>
        <p15:guide id="6" orient="horz" pos="164" userDrawn="1">
          <p15:clr>
            <a:srgbClr val="FBAE40"/>
          </p15:clr>
        </p15:guide>
        <p15:guide id="7" orient="horz" pos="84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Nadpis a text">
    <p:spTree>
      <p:nvGrpSpPr>
        <p:cNvPr id="1" name=""/>
        <p:cNvGrpSpPr/>
        <p:nvPr/>
      </p:nvGrpSpPr>
      <p:grpSpPr>
        <a:xfrm>
          <a:off x="0" y="0"/>
          <a:ext cx="0" cy="0"/>
          <a:chOff x="0" y="0"/>
          <a:chExt cx="0" cy="0"/>
        </a:xfrm>
      </p:grpSpPr>
      <p:sp>
        <p:nvSpPr>
          <p:cNvPr id="7" name="Zástupný obsah 2">
            <a:extLst>
              <a:ext uri="{FF2B5EF4-FFF2-40B4-BE49-F238E27FC236}">
                <a16:creationId xmlns:a16="http://schemas.microsoft.com/office/drawing/2014/main" id="{5493E355-575D-40CE-56E2-0C23E59221AF}"/>
              </a:ext>
            </a:extLst>
          </p:cNvPr>
          <p:cNvSpPr>
            <a:spLocks noGrp="1"/>
          </p:cNvSpPr>
          <p:nvPr>
            <p:ph sz="quarter" idx="13" hasCustomPrompt="1"/>
          </p:nvPr>
        </p:nvSpPr>
        <p:spPr>
          <a:xfrm>
            <a:off x="617537" y="1369219"/>
            <a:ext cx="7902575" cy="3263504"/>
          </a:xfrm>
          <a:prstGeom prst="rect">
            <a:avLst/>
          </a:prstGeom>
        </p:spPr>
        <p:txBody>
          <a:bodyPr>
            <a:noAutofit/>
          </a:bodyPr>
          <a:lstStyle>
            <a:lvl1pPr>
              <a:defRPr/>
            </a:lvl1pPr>
          </a:lstStyle>
          <a:p>
            <a:pPr lvl="0"/>
            <a:r>
              <a:rPr lang="cs-CZ" dirty="0" err="1"/>
              <a:t>Click</a:t>
            </a:r>
            <a:r>
              <a:rPr lang="cs-CZ" dirty="0"/>
              <a:t> to insert text</a:t>
            </a:r>
          </a:p>
        </p:txBody>
      </p:sp>
      <p:sp>
        <p:nvSpPr>
          <p:cNvPr id="3" name="Title 2">
            <a:extLst>
              <a:ext uri="{FF2B5EF4-FFF2-40B4-BE49-F238E27FC236}">
                <a16:creationId xmlns:a16="http://schemas.microsoft.com/office/drawing/2014/main" id="{B91F5F64-B21F-4CAC-A521-900F03A3DD7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84429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Nadpis a dva typy obsahu">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BA9DAD3F-49C9-1BF5-1E17-969702A6904D}"/>
              </a:ext>
            </a:extLst>
          </p:cNvPr>
          <p:cNvSpPr>
            <a:spLocks noGrp="1"/>
          </p:cNvSpPr>
          <p:nvPr>
            <p:ph sz="quarter" idx="13" hasCustomPrompt="1"/>
          </p:nvPr>
        </p:nvSpPr>
        <p:spPr>
          <a:xfrm>
            <a:off x="617538" y="1369219"/>
            <a:ext cx="3865562" cy="3263504"/>
          </a:xfrm>
          <a:prstGeom prst="rect">
            <a:avLst/>
          </a:prstGeom>
        </p:spPr>
        <p:txBody>
          <a:bodyPr>
            <a:noAutofit/>
          </a:bodyPr>
          <a:lstStyle>
            <a:lvl1pPr>
              <a:defRPr/>
            </a:lvl1pPr>
          </a:lstStyle>
          <a:p>
            <a:pPr lvl="0"/>
            <a:r>
              <a:rPr lang="en-US" dirty="0"/>
              <a:t>Insert a photo or other image content</a:t>
            </a:r>
            <a:endParaRPr lang="cs-CZ" dirty="0"/>
          </a:p>
        </p:txBody>
      </p:sp>
      <p:sp>
        <p:nvSpPr>
          <p:cNvPr id="2" name="Title Placeholder 1">
            <a:extLst>
              <a:ext uri="{FF2B5EF4-FFF2-40B4-BE49-F238E27FC236}">
                <a16:creationId xmlns:a16="http://schemas.microsoft.com/office/drawing/2014/main" id="{D8796925-8370-3F14-E72B-C569A3B98B22}"/>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5" name="Zástupný obsah 2">
            <a:extLst>
              <a:ext uri="{FF2B5EF4-FFF2-40B4-BE49-F238E27FC236}">
                <a16:creationId xmlns:a16="http://schemas.microsoft.com/office/drawing/2014/main" id="{DDDFA553-4890-5B5E-2F8F-3BE3CA02A476}"/>
              </a:ext>
            </a:extLst>
          </p:cNvPr>
          <p:cNvSpPr>
            <a:spLocks noGrp="1"/>
          </p:cNvSpPr>
          <p:nvPr>
            <p:ph sz="quarter" idx="14" hasCustomPrompt="1"/>
          </p:nvPr>
        </p:nvSpPr>
        <p:spPr>
          <a:xfrm>
            <a:off x="4660902" y="1369219"/>
            <a:ext cx="3865562" cy="3263504"/>
          </a:xfrm>
          <a:prstGeom prst="rect">
            <a:avLst/>
          </a:prstGeom>
        </p:spPr>
        <p:txBody>
          <a:bodyPr>
            <a:noAutofit/>
          </a:bodyPr>
          <a:lstStyle>
            <a:lvl1pPr>
              <a:defRPr/>
            </a:lvl1pPr>
          </a:lstStyle>
          <a:p>
            <a:pPr lvl="0"/>
            <a:r>
              <a:rPr lang="cs-CZ" dirty="0"/>
              <a:t>Insert text</a:t>
            </a:r>
          </a:p>
        </p:txBody>
      </p:sp>
    </p:spTree>
    <p:extLst>
      <p:ext uri="{BB962C8B-B14F-4D97-AF65-F5344CB8AC3E}">
        <p14:creationId xmlns:p14="http://schemas.microsoft.com/office/powerpoint/2010/main" val="430579942"/>
      </p:ext>
    </p:extLst>
  </p:cSld>
  <p:clrMapOvr>
    <a:masterClrMapping/>
  </p:clrMapOvr>
  <p:extLst>
    <p:ext uri="{DCECCB84-F9BA-43D5-87BE-67443E8EF086}">
      <p15:sldGuideLst xmlns:p15="http://schemas.microsoft.com/office/powerpoint/2012/main">
        <p15:guide id="2" pos="2824" userDrawn="1">
          <p15:clr>
            <a:srgbClr val="FBAE40"/>
          </p15:clr>
        </p15:guide>
        <p15:guide id="3" pos="293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va typy obsahu nad sebou">
    <p:spTree>
      <p:nvGrpSpPr>
        <p:cNvPr id="1" name=""/>
        <p:cNvGrpSpPr/>
        <p:nvPr/>
      </p:nvGrpSpPr>
      <p:grpSpPr>
        <a:xfrm>
          <a:off x="0" y="0"/>
          <a:ext cx="0" cy="0"/>
          <a:chOff x="0" y="0"/>
          <a:chExt cx="0" cy="0"/>
        </a:xfrm>
      </p:grpSpPr>
      <p:sp>
        <p:nvSpPr>
          <p:cNvPr id="4" name="Zástupný obsah 3">
            <a:extLst>
              <a:ext uri="{FF2B5EF4-FFF2-40B4-BE49-F238E27FC236}">
                <a16:creationId xmlns:a16="http://schemas.microsoft.com/office/drawing/2014/main" id="{13210DE9-D9AE-884A-BBEA-3C9AD1920E10}"/>
              </a:ext>
            </a:extLst>
          </p:cNvPr>
          <p:cNvSpPr>
            <a:spLocks noGrp="1"/>
          </p:cNvSpPr>
          <p:nvPr>
            <p:ph sz="quarter" idx="14" hasCustomPrompt="1"/>
          </p:nvPr>
        </p:nvSpPr>
        <p:spPr>
          <a:xfrm>
            <a:off x="617538" y="2859781"/>
            <a:ext cx="7902575" cy="1778893"/>
          </a:xfrm>
          <a:prstGeom prst="rect">
            <a:avLst/>
          </a:prstGeom>
        </p:spPr>
        <p:txBody>
          <a:bodyPr/>
          <a:lstStyle>
            <a:lvl1pPr>
              <a:defRPr/>
            </a:lvl1pPr>
          </a:lstStyle>
          <a:p>
            <a:pPr lvl="0"/>
            <a:r>
              <a:rPr lang="cs-CZ" dirty="0" err="1"/>
              <a:t>Click</a:t>
            </a:r>
            <a:r>
              <a:rPr lang="cs-CZ" dirty="0"/>
              <a:t> to insert </a:t>
            </a:r>
            <a:r>
              <a:rPr lang="cs-CZ" dirty="0" err="1"/>
              <a:t>content</a:t>
            </a:r>
            <a:endParaRPr lang="cs-CZ" dirty="0"/>
          </a:p>
        </p:txBody>
      </p:sp>
      <p:sp>
        <p:nvSpPr>
          <p:cNvPr id="2" name="Title Placeholder 1">
            <a:extLst>
              <a:ext uri="{FF2B5EF4-FFF2-40B4-BE49-F238E27FC236}">
                <a16:creationId xmlns:a16="http://schemas.microsoft.com/office/drawing/2014/main" id="{09A85B5E-EAA2-978F-9316-F1BC8DFA5B1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6" name="Zástupný obsah 3">
            <a:extLst>
              <a:ext uri="{FF2B5EF4-FFF2-40B4-BE49-F238E27FC236}">
                <a16:creationId xmlns:a16="http://schemas.microsoft.com/office/drawing/2014/main" id="{7F0AF5C7-21D6-D136-EEEA-F3B375A74552}"/>
              </a:ext>
            </a:extLst>
          </p:cNvPr>
          <p:cNvSpPr>
            <a:spLocks noGrp="1"/>
          </p:cNvSpPr>
          <p:nvPr>
            <p:ph sz="quarter" idx="15" hasCustomPrompt="1"/>
          </p:nvPr>
        </p:nvSpPr>
        <p:spPr>
          <a:xfrm>
            <a:off x="621158" y="1369219"/>
            <a:ext cx="7902575" cy="1381919"/>
          </a:xfrm>
          <a:prstGeom prst="rect">
            <a:avLst/>
          </a:prstGeom>
        </p:spPr>
        <p:txBody>
          <a:bodyPr/>
          <a:lstStyle>
            <a:lvl1pPr>
              <a:defRPr/>
            </a:lvl1pPr>
          </a:lstStyle>
          <a:p>
            <a:pPr lvl="0"/>
            <a:r>
              <a:rPr lang="cs-CZ" dirty="0"/>
              <a:t>Insert text</a:t>
            </a:r>
          </a:p>
        </p:txBody>
      </p:sp>
    </p:spTree>
    <p:extLst>
      <p:ext uri="{BB962C8B-B14F-4D97-AF65-F5344CB8AC3E}">
        <p14:creationId xmlns:p14="http://schemas.microsoft.com/office/powerpoint/2010/main" val="2049927523"/>
      </p:ext>
    </p:extLst>
  </p:cSld>
  <p:clrMapOvr>
    <a:masterClrMapping/>
  </p:clrMapOvr>
  <p:extLst>
    <p:ext uri="{DCECCB84-F9BA-43D5-87BE-67443E8EF086}">
      <p15:sldGuideLst xmlns:p15="http://schemas.microsoft.com/office/powerpoint/2012/main">
        <p15:guide id="1" orient="horz" pos="1801" userDrawn="1">
          <p15:clr>
            <a:srgbClr val="FBAE40"/>
          </p15:clr>
        </p15:guide>
        <p15:guide id="3" orient="horz" pos="173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ředěl kapitoly">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60130376-EB7A-3A58-AFFB-D25218376E9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7800" y="4155926"/>
            <a:ext cx="859697" cy="452006"/>
          </a:xfrm>
          <a:prstGeom prst="rect">
            <a:avLst/>
          </a:prstGeom>
        </p:spPr>
      </p:pic>
      <p:sp>
        <p:nvSpPr>
          <p:cNvPr id="8" name="Nadpis 1">
            <a:extLst>
              <a:ext uri="{FF2B5EF4-FFF2-40B4-BE49-F238E27FC236}">
                <a16:creationId xmlns:a16="http://schemas.microsoft.com/office/drawing/2014/main" id="{04D3D079-17CC-C6DF-1339-BE5A3F7E8306}"/>
              </a:ext>
            </a:extLst>
          </p:cNvPr>
          <p:cNvSpPr>
            <a:spLocks noGrp="1"/>
          </p:cNvSpPr>
          <p:nvPr>
            <p:ph type="ctrTitle" hasCustomPrompt="1"/>
          </p:nvPr>
        </p:nvSpPr>
        <p:spPr>
          <a:xfrm>
            <a:off x="617538" y="260350"/>
            <a:ext cx="5466630" cy="2160000"/>
          </a:xfrm>
        </p:spPr>
        <p:txBody>
          <a:bodyPr lIns="0" tIns="72000" rIns="0" bIns="0" anchor="t" anchorCtr="0">
            <a:noAutofit/>
          </a:bodyPr>
          <a:lstStyle>
            <a:lvl1pPr algn="l">
              <a:lnSpc>
                <a:spcPct val="80000"/>
              </a:lnSpc>
              <a:defRPr sz="3200" b="1">
                <a:solidFill>
                  <a:schemeClr val="bg1"/>
                </a:solidFill>
              </a:defRPr>
            </a:lvl1pPr>
          </a:lstStyle>
          <a:p>
            <a:r>
              <a:rPr lang="cs-CZ" noProof="0" dirty="0" err="1"/>
              <a:t>Forepart</a:t>
            </a:r>
            <a:r>
              <a:rPr lang="cs-CZ" noProof="0" dirty="0"/>
              <a:t>/New </a:t>
            </a:r>
            <a:r>
              <a:rPr lang="cs-CZ" noProof="0" dirty="0" err="1"/>
              <a:t>Chapter</a:t>
            </a:r>
            <a:endParaRPr lang="en-US" noProof="0" dirty="0"/>
          </a:p>
        </p:txBody>
      </p:sp>
    </p:spTree>
    <p:extLst>
      <p:ext uri="{BB962C8B-B14F-4D97-AF65-F5344CB8AC3E}">
        <p14:creationId xmlns:p14="http://schemas.microsoft.com/office/powerpoint/2010/main" val="2921694780"/>
      </p:ext>
    </p:extLst>
  </p:cSld>
  <p:clrMapOvr>
    <a:masterClrMapping/>
  </p:clrMapOvr>
  <p:extLst>
    <p:ext uri="{DCECCB84-F9BA-43D5-87BE-67443E8EF086}">
      <p15:sldGuideLst xmlns:p15="http://schemas.microsoft.com/office/powerpoint/2012/main">
        <p15:guide id="1" pos="385" userDrawn="1">
          <p15:clr>
            <a:srgbClr val="FBAE40"/>
          </p15:clr>
        </p15:guide>
        <p15:guide id="2" orient="horz" pos="2903" userDrawn="1">
          <p15:clr>
            <a:srgbClr val="FBAE40"/>
          </p15:clr>
        </p15:guide>
        <p15:guide id="3" orient="horz" pos="159" userDrawn="1">
          <p15:clr>
            <a:srgbClr val="FBAE40"/>
          </p15:clr>
        </p15:guide>
        <p15:guide id="4" pos="53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ávěrečný snímek">
    <p:spTree>
      <p:nvGrpSpPr>
        <p:cNvPr id="1" name=""/>
        <p:cNvGrpSpPr/>
        <p:nvPr/>
      </p:nvGrpSpPr>
      <p:grpSpPr>
        <a:xfrm>
          <a:off x="0" y="0"/>
          <a:ext cx="0" cy="0"/>
          <a:chOff x="0" y="0"/>
          <a:chExt cx="0" cy="0"/>
        </a:xfrm>
      </p:grpSpPr>
      <p:pic>
        <p:nvPicPr>
          <p:cNvPr id="3" name="Grafický objekt 2">
            <a:extLst>
              <a:ext uri="{FF2B5EF4-FFF2-40B4-BE49-F238E27FC236}">
                <a16:creationId xmlns:a16="http://schemas.microsoft.com/office/drawing/2014/main" id="{E4FC6C1B-60E3-3959-41E4-0AAD8E0FBE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7800" y="4162152"/>
            <a:ext cx="847856" cy="445780"/>
          </a:xfrm>
          <a:prstGeom prst="rect">
            <a:avLst/>
          </a:prstGeom>
        </p:spPr>
      </p:pic>
      <p:sp>
        <p:nvSpPr>
          <p:cNvPr id="4" name="Nadpis 1">
            <a:extLst>
              <a:ext uri="{FF2B5EF4-FFF2-40B4-BE49-F238E27FC236}">
                <a16:creationId xmlns:a16="http://schemas.microsoft.com/office/drawing/2014/main" id="{D75E1487-3387-D3CF-E5BE-FFBAA9E100AA}"/>
              </a:ext>
            </a:extLst>
          </p:cNvPr>
          <p:cNvSpPr>
            <a:spLocks noGrp="1"/>
          </p:cNvSpPr>
          <p:nvPr>
            <p:ph type="ctrTitle" hasCustomPrompt="1"/>
          </p:nvPr>
        </p:nvSpPr>
        <p:spPr>
          <a:xfrm>
            <a:off x="4572000" y="267494"/>
            <a:ext cx="3948113" cy="1720800"/>
          </a:xfrm>
        </p:spPr>
        <p:txBody>
          <a:bodyPr lIns="0" tIns="0" rIns="0" anchor="t" anchorCtr="0">
            <a:noAutofit/>
          </a:bodyPr>
          <a:lstStyle>
            <a:lvl1pPr algn="l">
              <a:lnSpc>
                <a:spcPct val="80000"/>
              </a:lnSpc>
              <a:defRPr sz="3200" b="1" baseline="0">
                <a:solidFill>
                  <a:schemeClr val="bg1"/>
                </a:solidFill>
              </a:defRPr>
            </a:lvl1pPr>
          </a:lstStyle>
          <a:p>
            <a:r>
              <a:rPr lang="en-US" noProof="0" dirty="0"/>
              <a:t>Thank you for your attention</a:t>
            </a:r>
          </a:p>
        </p:txBody>
      </p:sp>
      <p:sp>
        <p:nvSpPr>
          <p:cNvPr id="5" name="Podnadpis 2">
            <a:extLst>
              <a:ext uri="{FF2B5EF4-FFF2-40B4-BE49-F238E27FC236}">
                <a16:creationId xmlns:a16="http://schemas.microsoft.com/office/drawing/2014/main" id="{18ADC813-E2FA-3130-8591-EF02DF5D541A}"/>
              </a:ext>
            </a:extLst>
          </p:cNvPr>
          <p:cNvSpPr>
            <a:spLocks noGrp="1"/>
          </p:cNvSpPr>
          <p:nvPr>
            <p:ph type="subTitle" idx="1" hasCustomPrompt="1"/>
          </p:nvPr>
        </p:nvSpPr>
        <p:spPr>
          <a:xfrm>
            <a:off x="4586487" y="3011190"/>
            <a:ext cx="3933626" cy="1648792"/>
          </a:xfrm>
          <a:prstGeom prst="rect">
            <a:avLst/>
          </a:prstGeom>
        </p:spPr>
        <p:txBody>
          <a:bodyPr lIns="0" tIns="0" rIns="0" bIns="0" anchor="b" anchorCtr="0">
            <a:noAutofit/>
          </a:bodyPr>
          <a:lstStyle>
            <a:lvl1pPr marL="0" indent="0" algn="l">
              <a:lnSpc>
                <a:spcPts val="2100"/>
              </a:lnSpc>
              <a:spcBef>
                <a:spcPts val="560"/>
              </a:spcBef>
              <a:spcAft>
                <a:spcPts val="0"/>
              </a:spcAft>
              <a:buNone/>
              <a:defRPr sz="1900" b="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noProof="0" dirty="0" err="1"/>
              <a:t>Presenter</a:t>
            </a:r>
            <a:r>
              <a:rPr lang="cs-CZ" noProof="0" dirty="0"/>
              <a:t> </a:t>
            </a:r>
            <a:r>
              <a:rPr lang="cs-CZ" noProof="0" dirty="0" err="1"/>
              <a:t>contact</a:t>
            </a:r>
            <a:endParaRPr lang="en-US" noProof="0" dirty="0"/>
          </a:p>
        </p:txBody>
      </p:sp>
    </p:spTree>
    <p:extLst>
      <p:ext uri="{BB962C8B-B14F-4D97-AF65-F5344CB8AC3E}">
        <p14:creationId xmlns:p14="http://schemas.microsoft.com/office/powerpoint/2010/main" val="169012604"/>
      </p:ext>
    </p:extLst>
  </p:cSld>
  <p:clrMapOvr>
    <a:masterClrMapping/>
  </p:clrMapOvr>
  <p:extLst>
    <p:ext uri="{DCECCB84-F9BA-43D5-87BE-67443E8EF086}">
      <p15:sldGuideLst xmlns:p15="http://schemas.microsoft.com/office/powerpoint/2012/main">
        <p15:guide id="1" pos="2880" userDrawn="1">
          <p15:clr>
            <a:srgbClr val="FBAE40"/>
          </p15:clr>
        </p15:guide>
        <p15:guide id="2" pos="5376" userDrawn="1">
          <p15:clr>
            <a:srgbClr val="FBAE40"/>
          </p15:clr>
        </p15:guide>
        <p15:guide id="3" orient="horz" pos="2908" userDrawn="1">
          <p15:clr>
            <a:srgbClr val="FBAE40"/>
          </p15:clr>
        </p15:guide>
        <p15:guide id="4" orient="horz" pos="159" userDrawn="1">
          <p15:clr>
            <a:srgbClr val="FBAE40"/>
          </p15:clr>
        </p15:guide>
        <p15:guide id="5" pos="384"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Autofit/>
          </a:bodyPr>
          <a:lstStyle/>
          <a:p>
            <a:r>
              <a:rPr lang="en-US" dirty="0"/>
              <a:t>Click to edit the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Autofit/>
          </a:bodyPr>
          <a:lstStyle/>
          <a:p>
            <a:pPr lvl="0"/>
            <a:r>
              <a:rPr lang="en-US" dirty="0"/>
              <a:t>Click to edit the text styles in the template.</a:t>
            </a:r>
            <a:endParaRPr lang="cs-CZ" dirty="0"/>
          </a:p>
        </p:txBody>
      </p:sp>
      <p:sp>
        <p:nvSpPr>
          <p:cNvPr id="8" name="Zástupný symbol pro číslo snímku 5">
            <a:extLst>
              <a:ext uri="{FF2B5EF4-FFF2-40B4-BE49-F238E27FC236}">
                <a16:creationId xmlns:a16="http://schemas.microsoft.com/office/drawing/2014/main" id="{543CE8FC-6D73-13F3-F1FA-E2F2DEE373DC}"/>
              </a:ext>
            </a:extLst>
          </p:cNvPr>
          <p:cNvSpPr txBox="1">
            <a:spLocks/>
          </p:cNvSpPr>
          <p:nvPr userDrawn="1"/>
        </p:nvSpPr>
        <p:spPr>
          <a:xfrm>
            <a:off x="6444208" y="4766469"/>
            <a:ext cx="2057400" cy="27463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E6E2B87-0D50-46BB-BBF7-554743404521}" type="slidenum">
              <a:rPr lang="cs-CZ" sz="600" smtClean="0">
                <a:solidFill>
                  <a:schemeClr val="tx2"/>
                </a:solidFill>
              </a:rPr>
              <a:pPr/>
              <a:t>‹#›</a:t>
            </a:fld>
            <a:endParaRPr lang="cs-CZ" sz="600" dirty="0">
              <a:solidFill>
                <a:schemeClr val="tx2"/>
              </a:solidFill>
            </a:endParaRPr>
          </a:p>
        </p:txBody>
      </p:sp>
      <p:sp>
        <p:nvSpPr>
          <p:cNvPr id="9" name="Zástupný symbol pro číslo snímku 5">
            <a:extLst>
              <a:ext uri="{FF2B5EF4-FFF2-40B4-BE49-F238E27FC236}">
                <a16:creationId xmlns:a16="http://schemas.microsoft.com/office/drawing/2014/main" id="{FD699E45-CCF4-FD9F-83F7-C643511A38EF}"/>
              </a:ext>
            </a:extLst>
          </p:cNvPr>
          <p:cNvSpPr txBox="1">
            <a:spLocks/>
          </p:cNvSpPr>
          <p:nvPr userDrawn="1"/>
        </p:nvSpPr>
        <p:spPr>
          <a:xfrm>
            <a:off x="628650" y="4733927"/>
            <a:ext cx="4879454" cy="307180"/>
          </a:xfrm>
          <a:prstGeom prst="rect">
            <a:avLst/>
          </a:prstGeom>
        </p:spPr>
        <p:txBody>
          <a:bodyPr vert="horz" lIns="0" tIns="0" rIns="0" bIns="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cs-CZ" sz="800" b="1" dirty="0">
                <a:solidFill>
                  <a:schemeClr val="tx2"/>
                </a:solidFill>
              </a:rPr>
              <a:t>IndiKit</a:t>
            </a:r>
            <a:r>
              <a:rPr lang="en-US" sz="800" b="1" dirty="0">
                <a:solidFill>
                  <a:schemeClr val="tx2"/>
                </a:solidFill>
              </a:rPr>
              <a:t>: Guidance on Humanitarian &amp; Development Indicators </a:t>
            </a:r>
            <a:endParaRPr lang="cs-CZ" sz="600" b="1" dirty="0">
              <a:solidFill>
                <a:schemeClr val="tx2"/>
              </a:solidFill>
            </a:endParaRPr>
          </a:p>
        </p:txBody>
      </p:sp>
      <p:sp>
        <p:nvSpPr>
          <p:cNvPr id="4" name="Obdélník 3">
            <a:extLst>
              <a:ext uri="{FF2B5EF4-FFF2-40B4-BE49-F238E27FC236}">
                <a16:creationId xmlns:a16="http://schemas.microsoft.com/office/drawing/2014/main" id="{2AE02F9C-2B41-2ACE-85AD-2082E2228E84}"/>
              </a:ext>
            </a:extLst>
          </p:cNvPr>
          <p:cNvSpPr/>
          <p:nvPr userDrawn="1"/>
        </p:nvSpPr>
        <p:spPr>
          <a:xfrm>
            <a:off x="9036496" y="0"/>
            <a:ext cx="107504" cy="5143500"/>
          </a:xfrm>
          <a:prstGeom prst="rect">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dirty="0">
              <a:highlight>
                <a:srgbClr val="FFFFFF"/>
              </a:highlight>
            </a:endParaRPr>
          </a:p>
        </p:txBody>
      </p:sp>
    </p:spTree>
    <p:extLst>
      <p:ext uri="{BB962C8B-B14F-4D97-AF65-F5344CB8AC3E}">
        <p14:creationId xmlns:p14="http://schemas.microsoft.com/office/powerpoint/2010/main" val="4161170891"/>
      </p:ext>
    </p:extLst>
  </p:cSld>
  <p:clrMap bg1="lt1" tx1="dk1" bg2="lt2" tx2="dk2" accent1="accent1" accent2="accent2" accent3="accent3" accent4="accent4" accent5="accent5" accent6="accent6" hlink="hlink" folHlink="folHlink"/>
  <p:sldLayoutIdLst>
    <p:sldLayoutId id="2147483770" r:id="rId1"/>
    <p:sldLayoutId id="2147483748" r:id="rId2"/>
    <p:sldLayoutId id="2147483766" r:id="rId3"/>
    <p:sldLayoutId id="2147483768" r:id="rId4"/>
  </p:sldLayoutIdLst>
  <p:hf sldNum="0" hdr="0" dt="0"/>
  <p:txStyles>
    <p:titleStyle>
      <a:lvl1pPr algn="l" defTabSz="685800" rtl="0" eaLnBrk="1" latinLnBrk="0" hangingPunct="1">
        <a:lnSpc>
          <a:spcPct val="80000"/>
        </a:lnSpc>
        <a:spcBef>
          <a:spcPct val="0"/>
        </a:spcBef>
        <a:buNone/>
        <a:defRPr sz="3200" b="1" kern="1200">
          <a:solidFill>
            <a:schemeClr val="tx2"/>
          </a:solidFill>
          <a:latin typeface="+mn-lt"/>
          <a:ea typeface="+mj-ea"/>
          <a:cs typeface="+mj-cs"/>
        </a:defRPr>
      </a:lvl1pPr>
    </p:titleStyle>
    <p:bodyStyle>
      <a:lvl1pPr marL="216000" indent="-216000" algn="l" defTabSz="685800" rtl="0" eaLnBrk="1" latinLnBrk="0" hangingPunct="1">
        <a:lnSpc>
          <a:spcPts val="2100"/>
        </a:lnSpc>
        <a:spcBef>
          <a:spcPts val="560"/>
        </a:spcBef>
        <a:buClr>
          <a:schemeClr val="tx2"/>
        </a:buClr>
        <a:buFont typeface="Arial" panose="020B0604020202020204" pitchFamily="34" charset="0"/>
        <a:buChar char="•"/>
        <a:defRPr sz="19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2922" userDrawn="1">
          <p15:clr>
            <a:srgbClr val="F26B43"/>
          </p15:clr>
        </p15:guide>
        <p15:guide id="4" pos="389" userDrawn="1">
          <p15:clr>
            <a:srgbClr val="F26B43"/>
          </p15:clr>
        </p15:guide>
        <p15:guide id="5" pos="5367" userDrawn="1">
          <p15:clr>
            <a:srgbClr val="F26B43"/>
          </p15:clr>
        </p15:guide>
        <p15:guide id="6" orient="horz" pos="1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A2862015-AC9B-C8CB-E594-E77F5ECDBD32}"/>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the style.</a:t>
            </a:r>
            <a:endParaRPr lang="cs-CZ" dirty="0"/>
          </a:p>
        </p:txBody>
      </p:sp>
      <p:sp>
        <p:nvSpPr>
          <p:cNvPr id="3" name="Zástupný text 2">
            <a:extLst>
              <a:ext uri="{FF2B5EF4-FFF2-40B4-BE49-F238E27FC236}">
                <a16:creationId xmlns:a16="http://schemas.microsoft.com/office/drawing/2014/main" id="{DDDC164B-7365-4968-A5BD-B82D745E6954}"/>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the text styles in the template.</a:t>
            </a:r>
            <a:endParaRPr lang="cs-CZ" dirty="0"/>
          </a:p>
          <a:p>
            <a:pPr lvl="1"/>
            <a:r>
              <a:rPr lang="cs-CZ" dirty="0"/>
              <a:t>Second </a:t>
            </a:r>
            <a:r>
              <a:rPr lang="cs-CZ" dirty="0" err="1"/>
              <a:t>level</a:t>
            </a:r>
            <a:endParaRPr lang="cs-CZ" dirty="0"/>
          </a:p>
          <a:p>
            <a:pPr lvl="2"/>
            <a:r>
              <a:rPr lang="cs-CZ" dirty="0" err="1"/>
              <a:t>Third</a:t>
            </a:r>
            <a:r>
              <a:rPr lang="cs-CZ" dirty="0"/>
              <a:t> </a:t>
            </a:r>
            <a:r>
              <a:rPr lang="cs-CZ" dirty="0" err="1"/>
              <a:t>level</a:t>
            </a:r>
            <a:endParaRPr lang="cs-CZ" dirty="0"/>
          </a:p>
          <a:p>
            <a:pPr lvl="3"/>
            <a:r>
              <a:rPr lang="cs-CZ" dirty="0" err="1"/>
              <a:t>Fourth</a:t>
            </a:r>
            <a:r>
              <a:rPr lang="cs-CZ" dirty="0"/>
              <a:t> </a:t>
            </a:r>
            <a:r>
              <a:rPr lang="cs-CZ" dirty="0" err="1"/>
              <a:t>level</a:t>
            </a:r>
            <a:endParaRPr lang="cs-CZ" dirty="0"/>
          </a:p>
          <a:p>
            <a:pPr lvl="4"/>
            <a:r>
              <a:rPr lang="cs-CZ" dirty="0" err="1"/>
              <a:t>Fifth</a:t>
            </a:r>
            <a:r>
              <a:rPr lang="cs-CZ" dirty="0"/>
              <a:t> </a:t>
            </a:r>
            <a:r>
              <a:rPr lang="cs-CZ" dirty="0" err="1"/>
              <a:t>level</a:t>
            </a:r>
            <a:endParaRPr lang="cs-CZ" dirty="0"/>
          </a:p>
        </p:txBody>
      </p:sp>
    </p:spTree>
    <p:extLst>
      <p:ext uri="{BB962C8B-B14F-4D97-AF65-F5344CB8AC3E}">
        <p14:creationId xmlns:p14="http://schemas.microsoft.com/office/powerpoint/2010/main" val="2007314391"/>
      </p:ext>
    </p:extLst>
  </p:cSld>
  <p:clrMap bg1="lt1" tx1="dk1" bg2="lt2" tx2="dk2" accent1="accent1" accent2="accent2" accent3="accent3" accent4="accent4" accent5="accent5" accent6="accent6" hlink="hlink" folHlink="folHlink"/>
  <p:sldLayoutIdLst>
    <p:sldLayoutId id="2147483771" r:id="rId1"/>
    <p:sldLayoutId id="2147483772" r:id="rId2"/>
  </p:sldLayoutIdLst>
  <p:txStyles>
    <p:titleStyle>
      <a:lvl1pPr algn="l" defTabSz="914400" rtl="0" eaLnBrk="1" latinLnBrk="0" hangingPunct="1">
        <a:lnSpc>
          <a:spcPct val="80000"/>
        </a:lnSpc>
        <a:spcBef>
          <a:spcPct val="0"/>
        </a:spcBef>
        <a:buNone/>
        <a:defRPr sz="3200" b="1" kern="1200">
          <a:solidFill>
            <a:schemeClr val="bg1"/>
          </a:solidFill>
          <a:latin typeface="+mn-lt"/>
          <a:ea typeface="+mj-ea"/>
          <a:cs typeface="+mj-cs"/>
        </a:defRPr>
      </a:lvl1pPr>
    </p:titleStyle>
    <p:bodyStyle>
      <a:lvl1pPr marL="0" indent="0" algn="l" defTabSz="914400" rtl="0" eaLnBrk="1" latinLnBrk="0" hangingPunct="1">
        <a:lnSpc>
          <a:spcPts val="2100"/>
        </a:lnSpc>
        <a:spcBef>
          <a:spcPts val="1000"/>
        </a:spcBef>
        <a:buFontTx/>
        <a:buNone/>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indikit.ne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peopleinneed.ne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2E5FFCFF-71BA-1A5C-9281-E380F974F063}"/>
              </a:ext>
            </a:extLst>
          </p:cNvPr>
          <p:cNvSpPr>
            <a:spLocks noGrp="1"/>
          </p:cNvSpPr>
          <p:nvPr>
            <p:ph type="title"/>
          </p:nvPr>
        </p:nvSpPr>
        <p:spPr>
          <a:xfrm>
            <a:off x="4716016" y="706686"/>
            <a:ext cx="4176462" cy="712936"/>
          </a:xfrm>
        </p:spPr>
        <p:txBody>
          <a:bodyPr/>
          <a:lstStyle/>
          <a:p>
            <a:pPr>
              <a:lnSpc>
                <a:spcPct val="90000"/>
              </a:lnSpc>
            </a:pPr>
            <a:r>
              <a:rPr lang="en-GB" sz="3800" dirty="0"/>
              <a:t>IndiKit: Guidance on Humanitarian and Development Indicators</a:t>
            </a:r>
          </a:p>
        </p:txBody>
      </p:sp>
      <p:sp>
        <p:nvSpPr>
          <p:cNvPr id="4" name="Podnadpis 3">
            <a:extLst>
              <a:ext uri="{FF2B5EF4-FFF2-40B4-BE49-F238E27FC236}">
                <a16:creationId xmlns:a16="http://schemas.microsoft.com/office/drawing/2014/main" id="{3AA30422-C520-9148-04CB-4E64243E5740}"/>
              </a:ext>
            </a:extLst>
          </p:cNvPr>
          <p:cNvSpPr>
            <a:spLocks noGrp="1"/>
          </p:cNvSpPr>
          <p:nvPr>
            <p:ph type="subTitle" idx="1"/>
          </p:nvPr>
        </p:nvSpPr>
        <p:spPr>
          <a:xfrm>
            <a:off x="4746275" y="3075806"/>
            <a:ext cx="3138093" cy="288032"/>
          </a:xfrm>
        </p:spPr>
        <p:txBody>
          <a:bodyPr/>
          <a:lstStyle/>
          <a:p>
            <a:r>
              <a:rPr lang="en-US" sz="1600" dirty="0"/>
              <a:t>SPECIFY DATE | SPECIFY PRESENTER</a:t>
            </a:r>
            <a:endParaRPr lang="cs-CZ" sz="1600" dirty="0"/>
          </a:p>
        </p:txBody>
      </p:sp>
      <p:pic>
        <p:nvPicPr>
          <p:cNvPr id="2" name="Picture 1">
            <a:extLst>
              <a:ext uri="{FF2B5EF4-FFF2-40B4-BE49-F238E27FC236}">
                <a16:creationId xmlns:a16="http://schemas.microsoft.com/office/drawing/2014/main" id="{1A468140-FBEF-4174-BD87-7A3951C651E8}"/>
              </a:ext>
            </a:extLst>
          </p:cNvPr>
          <p:cNvPicPr>
            <a:picLocks noChangeAspect="1"/>
          </p:cNvPicPr>
          <p:nvPr/>
        </p:nvPicPr>
        <p:blipFill rotWithShape="1">
          <a:blip r:embed="rId3"/>
          <a:srcRect l="26774" t="14732" r="28339" b="15269"/>
          <a:stretch/>
        </p:blipFill>
        <p:spPr>
          <a:xfrm>
            <a:off x="323528" y="555526"/>
            <a:ext cx="4104456" cy="3600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7135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3348F4C0-927F-554B-9F71-21481379D11A}"/>
              </a:ext>
            </a:extLst>
          </p:cNvPr>
          <p:cNvSpPr>
            <a:spLocks noGrp="1"/>
          </p:cNvSpPr>
          <p:nvPr>
            <p:ph type="title"/>
          </p:nvPr>
        </p:nvSpPr>
        <p:spPr>
          <a:xfrm>
            <a:off x="628650" y="273844"/>
            <a:ext cx="7886700" cy="994172"/>
          </a:xfrm>
        </p:spPr>
        <p:txBody>
          <a:bodyPr/>
          <a:lstStyle/>
          <a:p>
            <a:pPr>
              <a:lnSpc>
                <a:spcPct val="100000"/>
              </a:lnSpc>
              <a:spcBef>
                <a:spcPts val="0"/>
              </a:spcBef>
              <a:spcAft>
                <a:spcPts val="1800"/>
              </a:spcAft>
            </a:pPr>
            <a:r>
              <a:rPr lang="en-US" dirty="0"/>
              <a:t>INTRODUCING INDIKIT</a:t>
            </a:r>
          </a:p>
        </p:txBody>
      </p:sp>
      <p:sp>
        <p:nvSpPr>
          <p:cNvPr id="5" name="Zástupný text 4">
            <a:extLst>
              <a:ext uri="{FF2B5EF4-FFF2-40B4-BE49-F238E27FC236}">
                <a16:creationId xmlns:a16="http://schemas.microsoft.com/office/drawing/2014/main" id="{A0D43213-E130-B71F-32B6-D1D2C2F02205}"/>
              </a:ext>
            </a:extLst>
          </p:cNvPr>
          <p:cNvSpPr>
            <a:spLocks noGrp="1"/>
          </p:cNvSpPr>
          <p:nvPr>
            <p:ph type="body" sz="quarter" idx="4294967295"/>
          </p:nvPr>
        </p:nvSpPr>
        <p:spPr>
          <a:xfrm>
            <a:off x="628650" y="1203598"/>
            <a:ext cx="8191822" cy="3319958"/>
          </a:xfrm>
          <a:prstGeom prst="rect">
            <a:avLst/>
          </a:prstGeom>
        </p:spPr>
        <p:txBody>
          <a:bodyPr>
            <a:noAutofit/>
          </a:bodyPr>
          <a:lstStyle/>
          <a:p>
            <a:pPr>
              <a:lnSpc>
                <a:spcPct val="100000"/>
              </a:lnSpc>
              <a:spcBef>
                <a:spcPts val="0"/>
              </a:spcBef>
              <a:spcAft>
                <a:spcPts val="1200"/>
              </a:spcAft>
            </a:pPr>
            <a:r>
              <a:rPr lang="en-US" sz="1800" dirty="0">
                <a:hlinkClick r:id="rId3"/>
              </a:rPr>
              <a:t>www.indikit.net</a:t>
            </a:r>
            <a:r>
              <a:rPr lang="en-US" sz="1800" dirty="0"/>
              <a:t> is the most comprehensive online guidance on the use of humanitarian &amp; development indicators across 24 topics</a:t>
            </a:r>
          </a:p>
          <a:p>
            <a:pPr>
              <a:lnSpc>
                <a:spcPct val="100000"/>
              </a:lnSpc>
              <a:spcBef>
                <a:spcPts val="0"/>
              </a:spcBef>
              <a:spcAft>
                <a:spcPts val="1200"/>
              </a:spcAft>
            </a:pPr>
            <a:r>
              <a:rPr lang="en-US" sz="1800" dirty="0"/>
              <a:t>covers over 500 most commonly used indicators</a:t>
            </a:r>
          </a:p>
          <a:p>
            <a:pPr>
              <a:lnSpc>
                <a:spcPct val="100000"/>
              </a:lnSpc>
              <a:spcBef>
                <a:spcPts val="0"/>
              </a:spcBef>
              <a:spcAft>
                <a:spcPts val="1200"/>
              </a:spcAft>
            </a:pPr>
            <a:r>
              <a:rPr lang="en-US" sz="1800" dirty="0"/>
              <a:t>guidance is based on existing standards (Sphere, UN agencies, donors)</a:t>
            </a:r>
          </a:p>
          <a:p>
            <a:pPr>
              <a:lnSpc>
                <a:spcPct val="100000"/>
              </a:lnSpc>
              <a:spcBef>
                <a:spcPts val="0"/>
              </a:spcBef>
              <a:spcAft>
                <a:spcPts val="1200"/>
              </a:spcAft>
            </a:pPr>
            <a:r>
              <a:rPr lang="en-US" sz="1800" dirty="0"/>
              <a:t>aims to save aid workers’ time and contribute to better data quality</a:t>
            </a:r>
          </a:p>
          <a:p>
            <a:pPr>
              <a:lnSpc>
                <a:spcPct val="100000"/>
              </a:lnSpc>
              <a:spcBef>
                <a:spcPts val="0"/>
              </a:spcBef>
              <a:spcAft>
                <a:spcPts val="1200"/>
              </a:spcAft>
            </a:pPr>
            <a:r>
              <a:rPr lang="en-US" sz="1800" dirty="0"/>
              <a:t>60,000 users annually, esp. from the Global South</a:t>
            </a:r>
          </a:p>
          <a:p>
            <a:pPr>
              <a:lnSpc>
                <a:spcPct val="100000"/>
              </a:lnSpc>
              <a:spcBef>
                <a:spcPts val="0"/>
              </a:spcBef>
              <a:spcAft>
                <a:spcPts val="1200"/>
              </a:spcAft>
            </a:pPr>
            <a:r>
              <a:rPr lang="en-US" sz="1800" dirty="0"/>
              <a:t>developed in 2016 by </a:t>
            </a:r>
            <a:r>
              <a:rPr lang="en-US" sz="1800" dirty="0">
                <a:hlinkClick r:id="rId4"/>
              </a:rPr>
              <a:t>People in Need</a:t>
            </a:r>
            <a:r>
              <a:rPr lang="en-US" sz="1800" dirty="0"/>
              <a:t> (PIN)</a:t>
            </a:r>
          </a:p>
          <a:p>
            <a:pPr>
              <a:lnSpc>
                <a:spcPct val="100000"/>
              </a:lnSpc>
              <a:spcBef>
                <a:spcPts val="0"/>
              </a:spcBef>
              <a:spcAft>
                <a:spcPts val="1200"/>
              </a:spcAft>
            </a:pPr>
            <a:r>
              <a:rPr lang="en-US" sz="1800" dirty="0"/>
              <a:t>available in English, Spanish, and Portuguese </a:t>
            </a:r>
          </a:p>
        </p:txBody>
      </p:sp>
      <p:pic>
        <p:nvPicPr>
          <p:cNvPr id="2" name="Picture 1">
            <a:extLst>
              <a:ext uri="{FF2B5EF4-FFF2-40B4-BE49-F238E27FC236}">
                <a16:creationId xmlns:a16="http://schemas.microsoft.com/office/drawing/2014/main" id="{D35D79B3-7A37-4882-9775-7A70EEE49C7E}"/>
              </a:ext>
            </a:extLst>
          </p:cNvPr>
          <p:cNvPicPr>
            <a:picLocks noChangeAspect="1"/>
          </p:cNvPicPr>
          <p:nvPr/>
        </p:nvPicPr>
        <p:blipFill rotWithShape="1">
          <a:blip r:embed="rId5"/>
          <a:srcRect l="13915" t="46781" r="54725" b="21143"/>
          <a:stretch/>
        </p:blipFill>
        <p:spPr>
          <a:xfrm>
            <a:off x="5652120" y="3136964"/>
            <a:ext cx="3272944" cy="1883058"/>
          </a:xfrm>
          <a:prstGeom prst="rect">
            <a:avLst/>
          </a:prstGeom>
        </p:spPr>
      </p:pic>
    </p:spTree>
    <p:extLst>
      <p:ext uri="{BB962C8B-B14F-4D97-AF65-F5344CB8AC3E}">
        <p14:creationId xmlns:p14="http://schemas.microsoft.com/office/powerpoint/2010/main" val="211840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fade">
                                      <p:cBhvr>
                                        <p:cTn id="36" dur="500"/>
                                        <p:tgtEl>
                                          <p:spTgt spid="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Effect transition="in" filter="fade">
                                      <p:cBhvr>
                                        <p:cTn id="4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3348F4C0-927F-554B-9F71-21481379D11A}"/>
              </a:ext>
            </a:extLst>
          </p:cNvPr>
          <p:cNvSpPr>
            <a:spLocks noGrp="1"/>
          </p:cNvSpPr>
          <p:nvPr>
            <p:ph type="title"/>
          </p:nvPr>
        </p:nvSpPr>
        <p:spPr>
          <a:xfrm>
            <a:off x="628650" y="273844"/>
            <a:ext cx="7886700" cy="994172"/>
          </a:xfrm>
        </p:spPr>
        <p:txBody>
          <a:bodyPr/>
          <a:lstStyle/>
          <a:p>
            <a:pPr>
              <a:lnSpc>
                <a:spcPct val="100000"/>
              </a:lnSpc>
              <a:spcBef>
                <a:spcPts val="0"/>
              </a:spcBef>
              <a:spcAft>
                <a:spcPts val="1800"/>
              </a:spcAft>
            </a:pPr>
            <a:r>
              <a:rPr lang="en-US" dirty="0"/>
              <a:t>WHO CAN BENEFIT FROM INDIKIT?</a:t>
            </a:r>
          </a:p>
        </p:txBody>
      </p:sp>
      <p:sp>
        <p:nvSpPr>
          <p:cNvPr id="5" name="Zástupný text 4">
            <a:extLst>
              <a:ext uri="{FF2B5EF4-FFF2-40B4-BE49-F238E27FC236}">
                <a16:creationId xmlns:a16="http://schemas.microsoft.com/office/drawing/2014/main" id="{A0D43213-E130-B71F-32B6-D1D2C2F02205}"/>
              </a:ext>
            </a:extLst>
          </p:cNvPr>
          <p:cNvSpPr>
            <a:spLocks noGrp="1"/>
          </p:cNvSpPr>
          <p:nvPr>
            <p:ph type="body" sz="quarter" idx="4294967295"/>
          </p:nvPr>
        </p:nvSpPr>
        <p:spPr>
          <a:xfrm>
            <a:off x="628650" y="1268016"/>
            <a:ext cx="8191822" cy="3319958"/>
          </a:xfrm>
          <a:prstGeom prst="rect">
            <a:avLst/>
          </a:prstGeom>
        </p:spPr>
        <p:txBody>
          <a:bodyPr>
            <a:noAutofit/>
          </a:bodyPr>
          <a:lstStyle/>
          <a:p>
            <a:pPr>
              <a:lnSpc>
                <a:spcPct val="100000"/>
              </a:lnSpc>
              <a:spcBef>
                <a:spcPts val="0"/>
              </a:spcBef>
              <a:spcAft>
                <a:spcPts val="1200"/>
              </a:spcAft>
            </a:pPr>
            <a:r>
              <a:rPr lang="en-US" sz="1800" dirty="0"/>
              <a:t>people who write proposals</a:t>
            </a:r>
          </a:p>
          <a:p>
            <a:pPr>
              <a:lnSpc>
                <a:spcPct val="100000"/>
              </a:lnSpc>
              <a:spcBef>
                <a:spcPts val="0"/>
              </a:spcBef>
              <a:spcAft>
                <a:spcPts val="1200"/>
              </a:spcAft>
            </a:pPr>
            <a:r>
              <a:rPr lang="en-US" sz="1800" dirty="0"/>
              <a:t>people who design MEAL frameworks</a:t>
            </a:r>
          </a:p>
          <a:p>
            <a:pPr>
              <a:lnSpc>
                <a:spcPct val="100000"/>
              </a:lnSpc>
              <a:spcBef>
                <a:spcPts val="0"/>
              </a:spcBef>
              <a:spcAft>
                <a:spcPts val="2400"/>
              </a:spcAft>
            </a:pPr>
            <a:r>
              <a:rPr lang="en-US" sz="1800" dirty="0"/>
              <a:t>people who prepare surveys and analyse their data</a:t>
            </a:r>
          </a:p>
          <a:p>
            <a:pPr>
              <a:lnSpc>
                <a:spcPct val="100000"/>
              </a:lnSpc>
              <a:spcBef>
                <a:spcPts val="0"/>
              </a:spcBef>
              <a:spcAft>
                <a:spcPts val="1200"/>
              </a:spcAft>
            </a:pPr>
            <a:r>
              <a:rPr lang="en-US" sz="1800" dirty="0"/>
              <a:t>IndiKit is a great tool for MEAL capacity building of partner organizations </a:t>
            </a:r>
          </a:p>
        </p:txBody>
      </p:sp>
    </p:spTree>
    <p:extLst>
      <p:ext uri="{BB962C8B-B14F-4D97-AF65-F5344CB8AC3E}">
        <p14:creationId xmlns:p14="http://schemas.microsoft.com/office/powerpoint/2010/main" val="140288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3348F4C0-927F-554B-9F71-21481379D11A}"/>
              </a:ext>
            </a:extLst>
          </p:cNvPr>
          <p:cNvSpPr>
            <a:spLocks noGrp="1"/>
          </p:cNvSpPr>
          <p:nvPr>
            <p:ph type="title"/>
          </p:nvPr>
        </p:nvSpPr>
        <p:spPr>
          <a:xfrm>
            <a:off x="628650" y="273844"/>
            <a:ext cx="7886700" cy="994172"/>
          </a:xfrm>
        </p:spPr>
        <p:txBody>
          <a:bodyPr/>
          <a:lstStyle/>
          <a:p>
            <a:pPr>
              <a:lnSpc>
                <a:spcPct val="100000"/>
              </a:lnSpc>
              <a:spcBef>
                <a:spcPts val="0"/>
              </a:spcBef>
              <a:spcAft>
                <a:spcPts val="1800"/>
              </a:spcAft>
            </a:pPr>
            <a:r>
              <a:rPr lang="en-US" dirty="0"/>
              <a:t>WHAT DOES INDIKIT OFFER?</a:t>
            </a:r>
          </a:p>
        </p:txBody>
      </p:sp>
      <p:sp>
        <p:nvSpPr>
          <p:cNvPr id="5" name="Zástupný text 4">
            <a:extLst>
              <a:ext uri="{FF2B5EF4-FFF2-40B4-BE49-F238E27FC236}">
                <a16:creationId xmlns:a16="http://schemas.microsoft.com/office/drawing/2014/main" id="{A0D43213-E130-B71F-32B6-D1D2C2F02205}"/>
              </a:ext>
            </a:extLst>
          </p:cNvPr>
          <p:cNvSpPr>
            <a:spLocks noGrp="1"/>
          </p:cNvSpPr>
          <p:nvPr>
            <p:ph type="body" sz="quarter" idx="4294967295"/>
          </p:nvPr>
        </p:nvSpPr>
        <p:spPr>
          <a:xfrm>
            <a:off x="628650" y="1268016"/>
            <a:ext cx="8191822" cy="3319958"/>
          </a:xfrm>
          <a:prstGeom prst="rect">
            <a:avLst/>
          </a:prstGeom>
        </p:spPr>
        <p:txBody>
          <a:bodyPr>
            <a:noAutofit/>
          </a:bodyPr>
          <a:lstStyle/>
          <a:p>
            <a:pPr>
              <a:lnSpc>
                <a:spcPct val="100000"/>
              </a:lnSpc>
              <a:spcBef>
                <a:spcPts val="0"/>
              </a:spcBef>
              <a:spcAft>
                <a:spcPts val="1100"/>
              </a:spcAft>
            </a:pPr>
            <a:r>
              <a:rPr lang="en-US" sz="1800" dirty="0"/>
              <a:t>wording of over 500 indicators</a:t>
            </a:r>
          </a:p>
          <a:p>
            <a:pPr>
              <a:lnSpc>
                <a:spcPct val="100000"/>
              </a:lnSpc>
              <a:spcBef>
                <a:spcPts val="0"/>
              </a:spcBef>
              <a:spcAft>
                <a:spcPts val="1100"/>
              </a:spcAft>
            </a:pPr>
            <a:r>
              <a:rPr lang="en-US" sz="1800" dirty="0"/>
              <a:t>guidance on how to collect &amp; analyse the required data</a:t>
            </a:r>
          </a:p>
          <a:p>
            <a:pPr>
              <a:lnSpc>
                <a:spcPct val="100000"/>
              </a:lnSpc>
              <a:spcBef>
                <a:spcPts val="0"/>
              </a:spcBef>
              <a:spcAft>
                <a:spcPts val="1100"/>
              </a:spcAft>
            </a:pPr>
            <a:r>
              <a:rPr lang="en-US" sz="1800" dirty="0"/>
              <a:t>information on how to disaggregate the collected data</a:t>
            </a:r>
          </a:p>
          <a:p>
            <a:pPr>
              <a:lnSpc>
                <a:spcPct val="100000"/>
              </a:lnSpc>
              <a:spcBef>
                <a:spcPts val="0"/>
              </a:spcBef>
              <a:spcAft>
                <a:spcPts val="1100"/>
              </a:spcAft>
            </a:pPr>
            <a:r>
              <a:rPr lang="en-US" sz="1800" dirty="0"/>
              <a:t>practical tips on what to consider / be careful about when using the indicator</a:t>
            </a:r>
          </a:p>
          <a:p>
            <a:pPr>
              <a:lnSpc>
                <a:spcPct val="100000"/>
              </a:lnSpc>
              <a:spcBef>
                <a:spcPts val="0"/>
              </a:spcBef>
              <a:spcAft>
                <a:spcPts val="1100"/>
              </a:spcAft>
            </a:pPr>
            <a:r>
              <a:rPr lang="en-US" sz="1800" dirty="0"/>
              <a:t>links to additional guidance </a:t>
            </a:r>
          </a:p>
          <a:p>
            <a:pPr>
              <a:lnSpc>
                <a:spcPct val="100000"/>
              </a:lnSpc>
              <a:spcBef>
                <a:spcPts val="0"/>
              </a:spcBef>
              <a:spcAft>
                <a:spcPts val="1100"/>
              </a:spcAft>
            </a:pPr>
            <a:r>
              <a:rPr lang="en-US" sz="1800" dirty="0"/>
              <a:t>Rapid Guides and MEAL checklists in multiple languages </a:t>
            </a:r>
          </a:p>
          <a:p>
            <a:pPr>
              <a:lnSpc>
                <a:spcPct val="100000"/>
              </a:lnSpc>
              <a:spcBef>
                <a:spcPts val="0"/>
              </a:spcBef>
              <a:spcAft>
                <a:spcPts val="1600"/>
              </a:spcAft>
            </a:pPr>
            <a:r>
              <a:rPr lang="en-US" sz="1800" dirty="0"/>
              <a:t>sample size calculator</a:t>
            </a:r>
          </a:p>
          <a:p>
            <a:pPr>
              <a:lnSpc>
                <a:spcPct val="100000"/>
              </a:lnSpc>
              <a:spcBef>
                <a:spcPts val="0"/>
              </a:spcBef>
              <a:spcAft>
                <a:spcPts val="1200"/>
              </a:spcAft>
            </a:pPr>
            <a:r>
              <a:rPr lang="en-US" sz="1800" dirty="0"/>
              <a:t>possibility to have </a:t>
            </a:r>
            <a:r>
              <a:rPr lang="en-US" sz="1800" b="1" dirty="0"/>
              <a:t>your own version of IndiKit</a:t>
            </a:r>
            <a:r>
              <a:rPr lang="en-US" sz="1800" dirty="0"/>
              <a:t> and customize it to your needs </a:t>
            </a:r>
          </a:p>
        </p:txBody>
      </p:sp>
    </p:spTree>
    <p:extLst>
      <p:ext uri="{BB962C8B-B14F-4D97-AF65-F5344CB8AC3E}">
        <p14:creationId xmlns:p14="http://schemas.microsoft.com/office/powerpoint/2010/main" val="42784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3348F4C0-927F-554B-9F71-21481379D11A}"/>
              </a:ext>
            </a:extLst>
          </p:cNvPr>
          <p:cNvSpPr>
            <a:spLocks noGrp="1"/>
          </p:cNvSpPr>
          <p:nvPr>
            <p:ph type="title"/>
          </p:nvPr>
        </p:nvSpPr>
        <p:spPr>
          <a:xfrm>
            <a:off x="628650" y="137418"/>
            <a:ext cx="7886700" cy="994172"/>
          </a:xfrm>
        </p:spPr>
        <p:txBody>
          <a:bodyPr/>
          <a:lstStyle/>
          <a:p>
            <a:pPr>
              <a:lnSpc>
                <a:spcPct val="100000"/>
              </a:lnSpc>
              <a:spcBef>
                <a:spcPts val="0"/>
              </a:spcBef>
              <a:spcAft>
                <a:spcPts val="1800"/>
              </a:spcAft>
            </a:pPr>
            <a:r>
              <a:rPr lang="en-US" dirty="0"/>
              <a:t>FAQs</a:t>
            </a:r>
          </a:p>
        </p:txBody>
      </p:sp>
      <p:sp>
        <p:nvSpPr>
          <p:cNvPr id="5" name="Zástupný text 4">
            <a:extLst>
              <a:ext uri="{FF2B5EF4-FFF2-40B4-BE49-F238E27FC236}">
                <a16:creationId xmlns:a16="http://schemas.microsoft.com/office/drawing/2014/main" id="{A0D43213-E130-B71F-32B6-D1D2C2F02205}"/>
              </a:ext>
            </a:extLst>
          </p:cNvPr>
          <p:cNvSpPr>
            <a:spLocks noGrp="1"/>
          </p:cNvSpPr>
          <p:nvPr>
            <p:ph type="body" sz="quarter" idx="4294967295"/>
          </p:nvPr>
        </p:nvSpPr>
        <p:spPr>
          <a:xfrm>
            <a:off x="628650" y="1051992"/>
            <a:ext cx="8191822" cy="3679998"/>
          </a:xfrm>
          <a:prstGeom prst="rect">
            <a:avLst/>
          </a:prstGeom>
        </p:spPr>
        <p:txBody>
          <a:bodyPr>
            <a:noAutofit/>
          </a:bodyPr>
          <a:lstStyle/>
          <a:p>
            <a:pPr marL="0" indent="0">
              <a:lnSpc>
                <a:spcPct val="100000"/>
              </a:lnSpc>
              <a:spcBef>
                <a:spcPts val="0"/>
              </a:spcBef>
              <a:spcAft>
                <a:spcPts val="200"/>
              </a:spcAft>
              <a:buNone/>
            </a:pPr>
            <a:r>
              <a:rPr lang="en-US" sz="1800" b="1" dirty="0"/>
              <a:t>How is IndiKit different from other indicator toolkits?</a:t>
            </a:r>
          </a:p>
          <a:p>
            <a:pPr>
              <a:lnSpc>
                <a:spcPct val="100000"/>
              </a:lnSpc>
              <a:spcBef>
                <a:spcPts val="0"/>
              </a:spcBef>
              <a:spcAft>
                <a:spcPts val="1500"/>
              </a:spcAft>
            </a:pPr>
            <a:r>
              <a:rPr lang="en-US" sz="1600" dirty="0"/>
              <a:t>IndiKit has very practical guidance on all indicators, is comprehensive, and easy-to-use</a:t>
            </a:r>
          </a:p>
          <a:p>
            <a:pPr marL="0" indent="0">
              <a:lnSpc>
                <a:spcPct val="100000"/>
              </a:lnSpc>
              <a:spcBef>
                <a:spcPts val="0"/>
              </a:spcBef>
              <a:spcAft>
                <a:spcPts val="200"/>
              </a:spcAft>
              <a:buNone/>
            </a:pPr>
            <a:r>
              <a:rPr lang="en-US" sz="1800" b="1" dirty="0"/>
              <a:t>Does IndiKit include donors’ indicators? </a:t>
            </a:r>
          </a:p>
          <a:p>
            <a:pPr>
              <a:lnSpc>
                <a:spcPct val="100000"/>
              </a:lnSpc>
              <a:spcBef>
                <a:spcPts val="0"/>
              </a:spcBef>
              <a:spcAft>
                <a:spcPts val="300"/>
              </a:spcAft>
            </a:pPr>
            <a:r>
              <a:rPr lang="en-US" sz="1600" dirty="0"/>
              <a:t>different donors use different indicators - it wouldn’t be user-friendly to list them all</a:t>
            </a:r>
          </a:p>
          <a:p>
            <a:pPr>
              <a:lnSpc>
                <a:spcPct val="100000"/>
              </a:lnSpc>
              <a:spcBef>
                <a:spcPts val="0"/>
              </a:spcBef>
              <a:spcAft>
                <a:spcPts val="1500"/>
              </a:spcAft>
            </a:pPr>
            <a:r>
              <a:rPr lang="en-US" sz="1600" dirty="0"/>
              <a:t>instead, IndiKit provides guidance on the most commonly used indicators</a:t>
            </a:r>
          </a:p>
          <a:p>
            <a:pPr marL="0" indent="0">
              <a:lnSpc>
                <a:spcPct val="100000"/>
              </a:lnSpc>
              <a:spcBef>
                <a:spcPts val="0"/>
              </a:spcBef>
              <a:spcAft>
                <a:spcPts val="200"/>
              </a:spcAft>
              <a:buNone/>
            </a:pPr>
            <a:r>
              <a:rPr lang="en-US" sz="1800" b="1" dirty="0"/>
              <a:t>How does IndiKit relate to the common humanitarian standards?</a:t>
            </a:r>
          </a:p>
          <a:p>
            <a:pPr>
              <a:lnSpc>
                <a:spcPct val="100000"/>
              </a:lnSpc>
              <a:spcBef>
                <a:spcPts val="0"/>
              </a:spcBef>
              <a:spcAft>
                <a:spcPts val="1500"/>
              </a:spcAft>
            </a:pPr>
            <a:r>
              <a:rPr lang="en-US" sz="1600" dirty="0"/>
              <a:t>indicators are based on and recommend the use of common minimum standards</a:t>
            </a:r>
          </a:p>
          <a:p>
            <a:pPr marL="0" indent="0">
              <a:lnSpc>
                <a:spcPct val="100000"/>
              </a:lnSpc>
              <a:spcBef>
                <a:spcPts val="0"/>
              </a:spcBef>
              <a:spcAft>
                <a:spcPts val="200"/>
              </a:spcAft>
              <a:buNone/>
            </a:pPr>
            <a:r>
              <a:rPr lang="en-US" sz="1800" b="1" dirty="0"/>
              <a:t>How was the guidance developed?</a:t>
            </a:r>
          </a:p>
          <a:p>
            <a:pPr>
              <a:lnSpc>
                <a:spcPct val="100000"/>
              </a:lnSpc>
              <a:spcBef>
                <a:spcPts val="0"/>
              </a:spcBef>
              <a:spcAft>
                <a:spcPts val="300"/>
              </a:spcAft>
            </a:pPr>
            <a:r>
              <a:rPr lang="en-US" sz="1600" dirty="0"/>
              <a:t>whenever possible, based on existing official guidance; if not available, based on MEAL and technical staff’s experience</a:t>
            </a:r>
          </a:p>
          <a:p>
            <a:pPr>
              <a:lnSpc>
                <a:spcPct val="100000"/>
              </a:lnSpc>
              <a:spcBef>
                <a:spcPts val="0"/>
              </a:spcBef>
              <a:spcAft>
                <a:spcPts val="1200"/>
              </a:spcAft>
            </a:pPr>
            <a:r>
              <a:rPr lang="en-US" sz="1600" dirty="0"/>
              <a:t>new guidance as well as any changes are reviewed and validated by relevant specialists </a:t>
            </a:r>
          </a:p>
        </p:txBody>
      </p:sp>
    </p:spTree>
    <p:extLst>
      <p:ext uri="{BB962C8B-B14F-4D97-AF65-F5344CB8AC3E}">
        <p14:creationId xmlns:p14="http://schemas.microsoft.com/office/powerpoint/2010/main" val="56506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500"/>
                                        <p:tgtEl>
                                          <p:spTgt spid="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fade">
                                      <p:cBhvr>
                                        <p:cTn id="29" dur="500"/>
                                        <p:tgtEl>
                                          <p:spTgt spid="5">
                                            <p:txEl>
                                              <p:pRg st="5" end="5"/>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500"/>
                                        <p:tgtEl>
                                          <p:spTgt spid="5">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Effect transition="in" filter="fade">
                                      <p:cBhvr>
                                        <p:cTn id="38" dur="500"/>
                                        <p:tgtEl>
                                          <p:spTgt spid="5">
                                            <p:txEl>
                                              <p:pRg st="7" end="7"/>
                                            </p:txEl>
                                          </p:spTgt>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500"/>
                                        <p:tgtEl>
                                          <p:spTgt spid="5">
                                            <p:txEl>
                                              <p:pRg st="8" end="8"/>
                                            </p:txEl>
                                          </p:spTgt>
                                        </p:tgtEl>
                                      </p:cBhvr>
                                    </p:animEffec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5">
                                            <p:txEl>
                                              <p:pRg st="9" end="9"/>
                                            </p:txEl>
                                          </p:spTgt>
                                        </p:tgtEl>
                                        <p:attrNameLst>
                                          <p:attrName>style.visibility</p:attrName>
                                        </p:attrNameLst>
                                      </p:cBhvr>
                                      <p:to>
                                        <p:strVal val="visible"/>
                                      </p:to>
                                    </p:set>
                                    <p:animEffect transition="in" filter="fade">
                                      <p:cBhvr>
                                        <p:cTn id="46"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3348F4C0-927F-554B-9F71-21481379D11A}"/>
              </a:ext>
            </a:extLst>
          </p:cNvPr>
          <p:cNvSpPr>
            <a:spLocks noGrp="1"/>
          </p:cNvSpPr>
          <p:nvPr>
            <p:ph type="title"/>
          </p:nvPr>
        </p:nvSpPr>
        <p:spPr>
          <a:xfrm>
            <a:off x="628650" y="137418"/>
            <a:ext cx="7886700" cy="994172"/>
          </a:xfrm>
        </p:spPr>
        <p:txBody>
          <a:bodyPr/>
          <a:lstStyle/>
          <a:p>
            <a:pPr>
              <a:lnSpc>
                <a:spcPct val="100000"/>
              </a:lnSpc>
              <a:spcBef>
                <a:spcPts val="0"/>
              </a:spcBef>
              <a:spcAft>
                <a:spcPts val="1800"/>
              </a:spcAft>
            </a:pPr>
            <a:r>
              <a:rPr lang="en-US" dirty="0"/>
              <a:t>FAQs</a:t>
            </a:r>
          </a:p>
        </p:txBody>
      </p:sp>
      <p:sp>
        <p:nvSpPr>
          <p:cNvPr id="5" name="Zástupný text 4">
            <a:extLst>
              <a:ext uri="{FF2B5EF4-FFF2-40B4-BE49-F238E27FC236}">
                <a16:creationId xmlns:a16="http://schemas.microsoft.com/office/drawing/2014/main" id="{A0D43213-E130-B71F-32B6-D1D2C2F02205}"/>
              </a:ext>
            </a:extLst>
          </p:cNvPr>
          <p:cNvSpPr>
            <a:spLocks noGrp="1"/>
          </p:cNvSpPr>
          <p:nvPr>
            <p:ph type="body" sz="quarter" idx="4294967295"/>
          </p:nvPr>
        </p:nvSpPr>
        <p:spPr>
          <a:xfrm>
            <a:off x="628650" y="1051992"/>
            <a:ext cx="3943350" cy="3319958"/>
          </a:xfrm>
          <a:prstGeom prst="rect">
            <a:avLst/>
          </a:prstGeom>
        </p:spPr>
        <p:txBody>
          <a:bodyPr>
            <a:noAutofit/>
          </a:bodyPr>
          <a:lstStyle/>
          <a:p>
            <a:pPr marL="0" indent="0">
              <a:lnSpc>
                <a:spcPct val="97000"/>
              </a:lnSpc>
              <a:spcBef>
                <a:spcPts val="0"/>
              </a:spcBef>
              <a:spcAft>
                <a:spcPts val="300"/>
              </a:spcAft>
              <a:buNone/>
            </a:pPr>
            <a:r>
              <a:rPr lang="en-US" sz="1800" b="1" dirty="0"/>
              <a:t>How can I support IndiKit?</a:t>
            </a:r>
          </a:p>
          <a:p>
            <a:pPr>
              <a:lnSpc>
                <a:spcPct val="97000"/>
              </a:lnSpc>
              <a:spcBef>
                <a:spcPts val="0"/>
              </a:spcBef>
              <a:spcAft>
                <a:spcPts val="600"/>
              </a:spcAft>
            </a:pPr>
            <a:r>
              <a:rPr lang="en-US" sz="1600" dirty="0"/>
              <a:t>propose improvements using the feedback at the bottom of each indicator site</a:t>
            </a:r>
          </a:p>
          <a:p>
            <a:pPr>
              <a:lnSpc>
                <a:spcPct val="97000"/>
              </a:lnSpc>
              <a:spcBef>
                <a:spcPts val="0"/>
              </a:spcBef>
              <a:spcAft>
                <a:spcPts val="1500"/>
              </a:spcAft>
            </a:pPr>
            <a:r>
              <a:rPr lang="en-US" sz="1600" dirty="0"/>
              <a:t>help with its promotion via social media (e.g. Linked) and emails</a:t>
            </a:r>
          </a:p>
        </p:txBody>
      </p:sp>
      <p:pic>
        <p:nvPicPr>
          <p:cNvPr id="4" name="Picture 3">
            <a:extLst>
              <a:ext uri="{FF2B5EF4-FFF2-40B4-BE49-F238E27FC236}">
                <a16:creationId xmlns:a16="http://schemas.microsoft.com/office/drawing/2014/main" id="{33322B1D-F8B9-472C-BA7B-8A931E69EB91}"/>
              </a:ext>
            </a:extLst>
          </p:cNvPr>
          <p:cNvPicPr>
            <a:picLocks noChangeAspect="1"/>
          </p:cNvPicPr>
          <p:nvPr/>
        </p:nvPicPr>
        <p:blipFill>
          <a:blip r:embed="rId3"/>
          <a:stretch>
            <a:fillRect/>
          </a:stretch>
        </p:blipFill>
        <p:spPr>
          <a:xfrm>
            <a:off x="899592" y="2571750"/>
            <a:ext cx="3672408" cy="1995509"/>
          </a:xfrm>
          <a:prstGeom prst="rect">
            <a:avLst/>
          </a:prstGeom>
        </p:spPr>
      </p:pic>
      <p:pic>
        <p:nvPicPr>
          <p:cNvPr id="6" name="Picture 5">
            <a:extLst>
              <a:ext uri="{FF2B5EF4-FFF2-40B4-BE49-F238E27FC236}">
                <a16:creationId xmlns:a16="http://schemas.microsoft.com/office/drawing/2014/main" id="{A936449B-E532-492B-807A-CC54293FA1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8410" y="1646851"/>
            <a:ext cx="2592289" cy="1713572"/>
          </a:xfrm>
          <a:prstGeom prst="rect">
            <a:avLst/>
          </a:prstGeom>
        </p:spPr>
      </p:pic>
      <p:pic>
        <p:nvPicPr>
          <p:cNvPr id="7" name="Picture 6">
            <a:extLst>
              <a:ext uri="{FF2B5EF4-FFF2-40B4-BE49-F238E27FC236}">
                <a16:creationId xmlns:a16="http://schemas.microsoft.com/office/drawing/2014/main" id="{C3CE84FB-C281-4026-92E9-75990BD87E89}"/>
              </a:ext>
            </a:extLst>
          </p:cNvPr>
          <p:cNvPicPr>
            <a:picLocks noChangeAspect="1"/>
          </p:cNvPicPr>
          <p:nvPr/>
        </p:nvPicPr>
        <p:blipFill>
          <a:blip r:embed="rId5"/>
          <a:stretch>
            <a:fillRect/>
          </a:stretch>
        </p:blipFill>
        <p:spPr>
          <a:xfrm>
            <a:off x="5364726" y="211746"/>
            <a:ext cx="2499659" cy="1318278"/>
          </a:xfrm>
          <a:prstGeom prst="rect">
            <a:avLst/>
          </a:prstGeom>
          <a:ln>
            <a:solidFill>
              <a:schemeClr val="bg1">
                <a:lumMod val="65000"/>
              </a:schemeClr>
            </a:solidFill>
          </a:ln>
        </p:spPr>
      </p:pic>
      <p:pic>
        <p:nvPicPr>
          <p:cNvPr id="2" name="Picture 1">
            <a:extLst>
              <a:ext uri="{FF2B5EF4-FFF2-40B4-BE49-F238E27FC236}">
                <a16:creationId xmlns:a16="http://schemas.microsoft.com/office/drawing/2014/main" id="{15567A5F-6B58-47BE-BD32-522A9D034E88}"/>
              </a:ext>
            </a:extLst>
          </p:cNvPr>
          <p:cNvPicPr>
            <a:picLocks noChangeAspect="1"/>
          </p:cNvPicPr>
          <p:nvPr/>
        </p:nvPicPr>
        <p:blipFill rotWithShape="1">
          <a:blip r:embed="rId6"/>
          <a:srcRect l="12201" t="29747" r="36613" b="22001"/>
          <a:stretch/>
        </p:blipFill>
        <p:spPr>
          <a:xfrm>
            <a:off x="5364726" y="3478532"/>
            <a:ext cx="2499659" cy="1325466"/>
          </a:xfrm>
          <a:prstGeom prst="rect">
            <a:avLst/>
          </a:prstGeom>
          <a:ln>
            <a:solidFill>
              <a:schemeClr val="bg1">
                <a:lumMod val="75000"/>
              </a:schemeClr>
            </a:solidFill>
          </a:ln>
        </p:spPr>
      </p:pic>
    </p:spTree>
    <p:extLst>
      <p:ext uri="{BB962C8B-B14F-4D97-AF65-F5344CB8AC3E}">
        <p14:creationId xmlns:p14="http://schemas.microsoft.com/office/powerpoint/2010/main" val="76932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88205A-3975-AB70-7CC4-0E92639E6974}"/>
              </a:ext>
            </a:extLst>
          </p:cNvPr>
          <p:cNvSpPr>
            <a:spLocks noGrp="1"/>
          </p:cNvSpPr>
          <p:nvPr>
            <p:ph type="ctrTitle"/>
          </p:nvPr>
        </p:nvSpPr>
        <p:spPr>
          <a:xfrm>
            <a:off x="683568" y="627534"/>
            <a:ext cx="6690766" cy="2880320"/>
          </a:xfrm>
        </p:spPr>
        <p:txBody>
          <a:bodyPr/>
          <a:lstStyle/>
          <a:p>
            <a:r>
              <a:rPr lang="en-US" sz="4400" dirty="0"/>
              <a:t>Let's take a closer look at what IndiKit offers!</a:t>
            </a:r>
            <a:br>
              <a:rPr lang="en-US" sz="4400" dirty="0"/>
            </a:br>
            <a:br>
              <a:rPr lang="en-US" sz="4400" dirty="0"/>
            </a:br>
            <a:r>
              <a:rPr lang="en-US" sz="4400" dirty="0">
                <a:solidFill>
                  <a:schemeClr val="bg1">
                    <a:lumMod val="75000"/>
                  </a:schemeClr>
                </a:solidFill>
              </a:rPr>
              <a:t>www.indikit.net</a:t>
            </a:r>
            <a:endParaRPr lang="cs-CZ" sz="4400" dirty="0">
              <a:solidFill>
                <a:schemeClr val="bg1">
                  <a:lumMod val="75000"/>
                </a:schemeClr>
              </a:solidFill>
            </a:endParaRPr>
          </a:p>
        </p:txBody>
      </p:sp>
    </p:spTree>
    <p:extLst>
      <p:ext uri="{BB962C8B-B14F-4D97-AF65-F5344CB8AC3E}">
        <p14:creationId xmlns:p14="http://schemas.microsoft.com/office/powerpoint/2010/main" val="3414200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BA3714-E4C4-D414-1C32-D1DE5C952C13}"/>
              </a:ext>
            </a:extLst>
          </p:cNvPr>
          <p:cNvSpPr>
            <a:spLocks noGrp="1"/>
          </p:cNvSpPr>
          <p:nvPr>
            <p:ph type="ctrTitle"/>
          </p:nvPr>
        </p:nvSpPr>
        <p:spPr>
          <a:xfrm>
            <a:off x="4572000" y="1131590"/>
            <a:ext cx="4104456" cy="1720800"/>
          </a:xfrm>
        </p:spPr>
        <p:txBody>
          <a:bodyPr/>
          <a:lstStyle/>
          <a:p>
            <a:pPr>
              <a:spcAft>
                <a:spcPts val="600"/>
              </a:spcAft>
            </a:pPr>
            <a:r>
              <a:rPr lang="en-US" dirty="0"/>
              <a:t>Do you have questions? </a:t>
            </a:r>
            <a:br>
              <a:rPr lang="en-US" dirty="0"/>
            </a:br>
            <a:br>
              <a:rPr lang="en-US" sz="1050" dirty="0"/>
            </a:br>
            <a:r>
              <a:rPr lang="en-US" dirty="0"/>
              <a:t>Contact IndiKit! </a:t>
            </a:r>
            <a:endParaRPr lang="cs-CZ" dirty="0"/>
          </a:p>
        </p:txBody>
      </p:sp>
      <p:sp>
        <p:nvSpPr>
          <p:cNvPr id="3" name="Podnadpis 2">
            <a:extLst>
              <a:ext uri="{FF2B5EF4-FFF2-40B4-BE49-F238E27FC236}">
                <a16:creationId xmlns:a16="http://schemas.microsoft.com/office/drawing/2014/main" id="{38DE1380-0805-BC6E-8616-C80D78F94622}"/>
              </a:ext>
            </a:extLst>
          </p:cNvPr>
          <p:cNvSpPr>
            <a:spLocks noGrp="1"/>
          </p:cNvSpPr>
          <p:nvPr>
            <p:ph type="subTitle" idx="1"/>
          </p:nvPr>
        </p:nvSpPr>
        <p:spPr/>
        <p:txBody>
          <a:bodyPr/>
          <a:lstStyle/>
          <a:p>
            <a:pPr>
              <a:spcAft>
                <a:spcPts val="1200"/>
              </a:spcAft>
            </a:pPr>
            <a:r>
              <a:rPr lang="en-US" b="1" dirty="0"/>
              <a:t>Petr Schmied</a:t>
            </a:r>
            <a:endParaRPr lang="cs-CZ" b="1" dirty="0"/>
          </a:p>
          <a:p>
            <a:pPr>
              <a:spcBef>
                <a:spcPts val="0"/>
              </a:spcBef>
              <a:spcAft>
                <a:spcPts val="700"/>
              </a:spcAft>
            </a:pPr>
            <a:r>
              <a:rPr lang="en-US" dirty="0"/>
              <a:t>IndiKit Manager </a:t>
            </a:r>
            <a:br>
              <a:rPr lang="cs-CZ" dirty="0"/>
            </a:br>
            <a:r>
              <a:rPr lang="en-US" dirty="0"/>
              <a:t>petr.schmied</a:t>
            </a:r>
            <a:r>
              <a:rPr lang="cs-CZ" dirty="0"/>
              <a:t>@peopleinneed.net</a:t>
            </a:r>
            <a:br>
              <a:rPr lang="cs-CZ" dirty="0"/>
            </a:br>
            <a:r>
              <a:rPr lang="en-US" dirty="0"/>
              <a:t>www.indikit</a:t>
            </a:r>
            <a:r>
              <a:rPr lang="cs-CZ" dirty="0"/>
              <a:t>.net</a:t>
            </a:r>
          </a:p>
        </p:txBody>
      </p:sp>
    </p:spTree>
    <p:extLst>
      <p:ext uri="{BB962C8B-B14F-4D97-AF65-F5344CB8AC3E}">
        <p14:creationId xmlns:p14="http://schemas.microsoft.com/office/powerpoint/2010/main" val="1095369824"/>
      </p:ext>
    </p:extLst>
  </p:cSld>
  <p:clrMapOvr>
    <a:masterClrMapping/>
  </p:clrMapOvr>
</p:sld>
</file>

<file path=ppt/theme/theme1.xml><?xml version="1.0" encoding="utf-8"?>
<a:theme xmlns:a="http://schemas.openxmlformats.org/drawingml/2006/main" name="Snímky s texty/obrazy">
  <a:themeElements>
    <a:clrScheme name="PIN Basic Colours POWERPOINT">
      <a:dk1>
        <a:sysClr val="windowText" lastClr="000000"/>
      </a:dk1>
      <a:lt1>
        <a:sysClr val="window" lastClr="FFFFFF"/>
      </a:lt1>
      <a:dk2>
        <a:srgbClr val="14418B"/>
      </a:dk2>
      <a:lt2>
        <a:srgbClr val="E8E9E9"/>
      </a:lt2>
      <a:accent1>
        <a:srgbClr val="14418B"/>
      </a:accent1>
      <a:accent2>
        <a:srgbClr val="EB5A4A"/>
      </a:accent2>
      <a:accent3>
        <a:srgbClr val="F9B000"/>
      </a:accent3>
      <a:accent4>
        <a:srgbClr val="49BDCF"/>
      </a:accent4>
      <a:accent5>
        <a:srgbClr val="43B386"/>
      </a:accent5>
      <a:accent6>
        <a:srgbClr val="E94161"/>
      </a:accent6>
      <a:hlink>
        <a:srgbClr val="14418B"/>
      </a:hlink>
      <a:folHlink>
        <a:srgbClr val="8E8D8D"/>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N-template-POWERPOINT basic EN.potx" id="{5B53625B-C775-46A3-BE5B-558D76BBAA78}" vid="{31624707-BB9C-46F7-BA6E-2FFD2F295DA8}"/>
    </a:ext>
  </a:extLst>
</a:theme>
</file>

<file path=ppt/theme/theme2.xml><?xml version="1.0" encoding="utf-8"?>
<a:theme xmlns:a="http://schemas.openxmlformats.org/drawingml/2006/main" name="Předělové snímky PIN">
  <a:themeElements>
    <a:clrScheme name="PIN Basic Colours POWERPOINT">
      <a:dk1>
        <a:sysClr val="windowText" lastClr="000000"/>
      </a:dk1>
      <a:lt1>
        <a:sysClr val="window" lastClr="FFFFFF"/>
      </a:lt1>
      <a:dk2>
        <a:srgbClr val="14418B"/>
      </a:dk2>
      <a:lt2>
        <a:srgbClr val="E8E9E9"/>
      </a:lt2>
      <a:accent1>
        <a:srgbClr val="14418B"/>
      </a:accent1>
      <a:accent2>
        <a:srgbClr val="EB5A4A"/>
      </a:accent2>
      <a:accent3>
        <a:srgbClr val="F9B000"/>
      </a:accent3>
      <a:accent4>
        <a:srgbClr val="49BDCF"/>
      </a:accent4>
      <a:accent5>
        <a:srgbClr val="43B386"/>
      </a:accent5>
      <a:accent6>
        <a:srgbClr val="E94161"/>
      </a:accent6>
      <a:hlink>
        <a:srgbClr val="14418B"/>
      </a:hlink>
      <a:folHlink>
        <a:srgbClr val="8E8D8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N-template-POWERPOINT basic EN.potx" id="{5B53625B-C775-46A3-BE5B-558D76BBAA78}" vid="{D8934042-627A-4D4D-88B0-396194936E63}"/>
    </a:ext>
  </a:ext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6c15f95-3dc8-4db6-9457-cb9a76ae104c">
      <UserInfo>
        <DisplayName>Kocian Tomáš</DisplayName>
        <AccountId>752</AccountId>
        <AccountType/>
      </UserInfo>
      <UserInfo>
        <DisplayName>Guevarra Gilbert</DisplayName>
        <AccountId>22356</AccountId>
        <AccountType/>
      </UserInfo>
      <UserInfo>
        <DisplayName>Ramos Rona Raisa</DisplayName>
        <AccountId>22612</AccountId>
        <AccountType/>
      </UserInfo>
    </SharedWithUsers>
    <_activity xmlns="3aab5c5e-626c-4a0f-b283-4f98dab6ae3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2523480165A77479BBC6290D329B0A1" ma:contentTypeVersion="15" ma:contentTypeDescription="Vytvoří nový dokument" ma:contentTypeScope="" ma:versionID="88d0d05732746ec51f05a1d54b9ff811">
  <xsd:schema xmlns:xsd="http://www.w3.org/2001/XMLSchema" xmlns:xs="http://www.w3.org/2001/XMLSchema" xmlns:p="http://schemas.microsoft.com/office/2006/metadata/properties" xmlns:ns3="26c15f95-3dc8-4db6-9457-cb9a76ae104c" xmlns:ns4="3aab5c5e-626c-4a0f-b283-4f98dab6ae3c" targetNamespace="http://schemas.microsoft.com/office/2006/metadata/properties" ma:root="true" ma:fieldsID="2fd3dfd0634d36038a6eae936e8640cb" ns3:_="" ns4:_="">
    <xsd:import namespace="26c15f95-3dc8-4db6-9457-cb9a76ae104c"/>
    <xsd:import namespace="3aab5c5e-626c-4a0f-b283-4f98dab6ae3c"/>
    <xsd:element name="properties">
      <xsd:complexType>
        <xsd:sequence>
          <xsd:element name="documentManagement">
            <xsd:complexType>
              <xsd:all>
                <xsd:element ref="ns3:SharedWithDetails" minOccurs="0"/>
                <xsd:element ref="ns3:SharedWithUser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AutoKeyPoints" minOccurs="0"/>
                <xsd:element ref="ns4:MediaServiceKeyPoints" minOccurs="0"/>
                <xsd:element ref="ns4:MediaLengthInSeconds" minOccurs="0"/>
                <xsd:element ref="ns4:MediaServiceGenerationTime" minOccurs="0"/>
                <xsd:element ref="ns4:MediaServiceEventHashCode"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c15f95-3dc8-4db6-9457-cb9a76ae104c" elementFormDefault="qualified">
    <xsd:import namespace="http://schemas.microsoft.com/office/2006/documentManagement/types"/>
    <xsd:import namespace="http://schemas.microsoft.com/office/infopath/2007/PartnerControls"/>
    <xsd:element name="SharedWithDetails" ma:index="8" nillable="true" ma:displayName="Sdílené s podrobnostmi" ma:description="" ma:internalName="SharedWithDetails" ma:readOnly="true">
      <xsd:simpleType>
        <xsd:restriction base="dms:Note">
          <xsd:maxLength value="255"/>
        </xsd:restriction>
      </xsd:simpleType>
    </xsd:element>
    <xsd:element name="SharedWithUsers" ma:index="9" nillable="true" ma:displayName="Sdílí se s"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Hodnota hash upozornění na sdílení"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ab5c5e-626c-4a0f-b283-4f98dab6ae3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6FA1A2-CA24-422B-A677-5C1E827AB95D}">
  <ds:schemaRefs>
    <ds:schemaRef ds:uri="http://www.w3.org/XML/1998/namespace"/>
    <ds:schemaRef ds:uri="3aab5c5e-626c-4a0f-b283-4f98dab6ae3c"/>
    <ds:schemaRef ds:uri="http://purl.org/dc/terms/"/>
    <ds:schemaRef ds:uri="http://schemas.microsoft.com/office/2006/documentManagement/types"/>
    <ds:schemaRef ds:uri="http://schemas.microsoft.com/office/infopath/2007/PartnerControls"/>
    <ds:schemaRef ds:uri="http://purl.org/dc/dcmitype/"/>
    <ds:schemaRef ds:uri="http://schemas.microsoft.com/office/2006/metadata/properties"/>
    <ds:schemaRef ds:uri="http://schemas.openxmlformats.org/package/2006/metadata/core-properties"/>
    <ds:schemaRef ds:uri="26c15f95-3dc8-4db6-9457-cb9a76ae104c"/>
    <ds:schemaRef ds:uri="http://purl.org/dc/elements/1.1/"/>
  </ds:schemaRefs>
</ds:datastoreItem>
</file>

<file path=customXml/itemProps2.xml><?xml version="1.0" encoding="utf-8"?>
<ds:datastoreItem xmlns:ds="http://schemas.openxmlformats.org/officeDocument/2006/customXml" ds:itemID="{4B8AE192-CE16-477F-B582-18F19618A7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c15f95-3dc8-4db6-9457-cb9a76ae104c"/>
    <ds:schemaRef ds:uri="3aab5c5e-626c-4a0f-b283-4f98dab6ae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6D26C0-221B-470F-A71C-1525BDAA07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2049</Words>
  <Application>Microsoft Office PowerPoint</Application>
  <PresentationFormat>On-screen Show (16:9)</PresentationFormat>
  <Paragraphs>127</Paragraphs>
  <Slides>8</Slides>
  <Notes>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Wingdings</vt:lpstr>
      <vt:lpstr>Snímky s texty/obrazy</vt:lpstr>
      <vt:lpstr>Předělové snímky PIN</vt:lpstr>
      <vt:lpstr>IndiKit: Guidance on Humanitarian and Development Indicators</vt:lpstr>
      <vt:lpstr>INTRODUCING INDIKIT</vt:lpstr>
      <vt:lpstr>WHO CAN BENEFIT FROM INDIKIT?</vt:lpstr>
      <vt:lpstr>WHAT DOES INDIKIT OFFER?</vt:lpstr>
      <vt:lpstr>FAQs</vt:lpstr>
      <vt:lpstr>FAQs</vt:lpstr>
      <vt:lpstr>Let's take a closer look at what IndiKit offers!  www.indikit.net</vt:lpstr>
      <vt:lpstr>Do you have questions?   Contact IndiKit!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of the presentation</dc:title>
  <dc:creator/>
  <cp:lastModifiedBy/>
  <cp:revision>2</cp:revision>
  <dcterms:created xsi:type="dcterms:W3CDTF">2022-09-10T16:24:39Z</dcterms:created>
  <dcterms:modified xsi:type="dcterms:W3CDTF">2023-06-22T04:30:34Z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0x010100C2523480165A77479BBC6290D329B0A1</vt:lpwstr>
  </property>
</Properties>
</file>